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sldIdLst>
    <p:sldId id="282" r:id="rId2"/>
    <p:sldId id="315" r:id="rId3"/>
    <p:sldId id="285" r:id="rId4"/>
    <p:sldId id="305" r:id="rId5"/>
    <p:sldId id="286" r:id="rId6"/>
    <p:sldId id="329" r:id="rId7"/>
    <p:sldId id="307" r:id="rId8"/>
    <p:sldId id="330" r:id="rId9"/>
    <p:sldId id="287" r:id="rId10"/>
    <p:sldId id="331" r:id="rId11"/>
    <p:sldId id="296" r:id="rId12"/>
    <p:sldId id="333" r:id="rId13"/>
    <p:sldId id="288" r:id="rId14"/>
    <p:sldId id="334" r:id="rId15"/>
    <p:sldId id="283" r:id="rId16"/>
    <p:sldId id="289" r:id="rId17"/>
    <p:sldId id="335" r:id="rId18"/>
    <p:sldId id="298" r:id="rId19"/>
    <p:sldId id="317" r:id="rId20"/>
    <p:sldId id="325" r:id="rId21"/>
    <p:sldId id="290" r:id="rId22"/>
    <p:sldId id="326" r:id="rId23"/>
    <p:sldId id="336" r:id="rId24"/>
    <p:sldId id="323" r:id="rId25"/>
    <p:sldId id="338" r:id="rId26"/>
    <p:sldId id="314" r:id="rId27"/>
  </p:sldIdLst>
  <p:sldSz cx="12192000" cy="6858000"/>
  <p:notesSz cx="7102475" cy="9388475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54022"/>
    <a:srgbClr val="FF0496"/>
    <a:srgbClr val="B4B5B7"/>
    <a:srgbClr val="6C6C6C"/>
    <a:srgbClr val="C72F76"/>
    <a:srgbClr val="DC0E8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40" autoAdjust="0"/>
    <p:restoredTop sz="95885"/>
  </p:normalViewPr>
  <p:slideViewPr>
    <p:cSldViewPr snapToGrid="0" snapToObjects="1">
      <p:cViewPr varScale="1">
        <p:scale>
          <a:sx n="98" d="100"/>
          <a:sy n="98" d="100"/>
        </p:scale>
        <p:origin x="232" y="8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oleObject" Target="file:////Volumes/TOSHIBA/IMM%202024-2027/MIR%202024-2027/2025/Gra&#769;ficas%202025%201ER%20Trimestre%20IMM(Recuperado%20automa&#769;ticamente).xlsx" TargetMode="External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 PLANEADA Y ALCANZADA A NIVEL PROPÓSITO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PRIMER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4399475741947232"/>
          <c:y val="4.205006414558981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1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1T23'!$C$3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1T23'!$C$4</c:f>
              <c:numCache>
                <c:formatCode>General</c:formatCode>
                <c:ptCount val="1"/>
                <c:pt idx="0">
                  <c:v>12738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E6A-0D49-91B6-6E96A3E7958C}"/>
            </c:ext>
          </c:extLst>
        </c:ser>
        <c:ser>
          <c:idx val="1"/>
          <c:order val="1"/>
          <c:tx>
            <c:strRef>
              <c:f>'Propósito 1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1T23'!$C$3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1T23'!$C$5</c:f>
              <c:numCache>
                <c:formatCode>General</c:formatCode>
                <c:ptCount val="1"/>
                <c:pt idx="0">
                  <c:v>12728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E6A-0D49-91B6-6E96A3E7958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639221361158735E-2"/>
                  <c:y val="-2.468785418613191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E6A-0D49-91B6-6E96A3E7958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1 1T23'!$C$3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1 1T23'!$C$6</c:f>
              <c:numCache>
                <c:formatCode>0.00%</c:formatCode>
                <c:ptCount val="1"/>
                <c:pt idx="0">
                  <c:v>0.99921494740147587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E6A-0D49-91B6-6E96A3E795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35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solidFill>
              <a:srgbClr val="C00000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</c:valAx>
      <c:valAx>
        <c:axId val="-882921200"/>
        <c:scaling>
          <c:orientation val="minMax"/>
          <c:max val="1.8133999999999999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solidFill>
            <a:schemeClr val="bg1"/>
          </a:solidFill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>
                <a:effectLst/>
              </a:rPr>
              <a:t>META PLANEADA Y ALCANZADA A NIVEL COMPONENTE CAGR </a:t>
            </a:r>
            <a:endParaRPr lang="es-MX" sz="1100">
              <a:effectLst/>
            </a:endParaRPr>
          </a:p>
          <a:p>
            <a:pPr>
              <a:defRPr/>
            </a:pPr>
            <a:r>
              <a:rPr lang="es-MX" sz="1100" b="1" i="0" baseline="0">
                <a:effectLst/>
              </a:rPr>
              <a:t>PRIMER TRIMESTRE 2025</a:t>
            </a:r>
            <a:endParaRPr lang="es-MX" sz="1100">
              <a:effectLst/>
            </a:endParaRPr>
          </a:p>
          <a:p>
            <a:pPr>
              <a:defRPr/>
            </a:pPr>
            <a:r>
              <a:rPr lang="es-MX" sz="1100" b="1" i="0" baseline="0">
                <a:effectLst/>
              </a:rPr>
              <a:t>EN UNIDADES Y PORCENTAJE DE AVANCE</a:t>
            </a:r>
            <a:endParaRPr lang="es-MX" sz="1100">
              <a:effectLst/>
            </a:endParaRPr>
          </a:p>
        </c:rich>
      </c:tx>
      <c:layout>
        <c:manualLayout>
          <c:xMode val="edge"/>
          <c:yMode val="edge"/>
          <c:x val="0.10669759759167233"/>
          <c:y val="4.2050668738075987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 CAGR 1T23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CAGR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CAGR 1T23 '!$C$4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B6A-2D4B-A5FB-A7856B484CFE}"/>
            </c:ext>
          </c:extLst>
        </c:ser>
        <c:ser>
          <c:idx val="1"/>
          <c:order val="1"/>
          <c:tx>
            <c:strRef>
              <c:f>'C CAGR 1T23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CAGR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CAGR 1T23 '!$C$5</c:f>
              <c:numCache>
                <c:formatCode>General</c:formatCode>
                <c:ptCount val="1"/>
                <c:pt idx="0">
                  <c:v>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B6A-2D4B-A5FB-A7856B484CF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0.12529353820608952"/>
                  <c:y val="-0.3306291977098916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B6A-2D4B-A5FB-A7856B484CFE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CAGR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CAGR 1T23 '!$C$6</c:f>
              <c:numCache>
                <c:formatCode>0.00%</c:formatCode>
                <c:ptCount val="1"/>
                <c:pt idx="0">
                  <c:v>0.7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B6A-2D4B-A5FB-A7856B484CF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>
                <a:effectLst/>
              </a:rPr>
              <a:t>METAS PLANEADAS Y ALCANZADAS A NIVEL ACTIVIDAD 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SEGUNDO TRIMESTRE 2025</a:t>
            </a:r>
            <a:endParaRPr lang="es-MX" sz="1200">
              <a:effectLst/>
            </a:endParaRPr>
          </a:p>
          <a:p>
            <a:pPr>
              <a:defRPr/>
            </a:pPr>
            <a:r>
              <a:rPr lang="es-MX" sz="1200" b="1" i="0" baseline="0">
                <a:effectLst/>
              </a:rPr>
              <a:t>EN UNIDADES Y PORCENTAJE DE AVANCE</a:t>
            </a:r>
            <a:endParaRPr lang="es-MX" sz="1200">
              <a:effectLst/>
            </a:endParaRPr>
          </a:p>
        </c:rich>
      </c:tx>
      <c:layout>
        <c:manualLayout>
          <c:xMode val="edge"/>
          <c:yMode val="edge"/>
          <c:x val="0.15028820313146168"/>
          <c:y val="1.187783880949694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1127631621229005"/>
          <c:y val="0.17907187111927511"/>
          <c:w val="0.73026923527254284"/>
          <c:h val="0.62744834630999025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'Actividades CAGR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CAGR 1T23'!$C$3:$G$3</c:f>
              <c:strCache>
                <c:ptCount val="5"/>
                <c:pt idx="0">
                  <c:v>Rendición de cuentas por parte de  Dirección del Instituto Municipal de la Mujer realizadas.</c:v>
                </c:pt>
                <c:pt idx="1">
                  <c:v>Carga del Avance de Gestión Financiera y Presupuestal.</c:v>
                </c:pt>
                <c:pt idx="2">
                  <c:v>Alimentación del Sistema de Evaluaciones de la Armonización Contable (SEVAC).</c:v>
                </c:pt>
                <c:pt idx="3">
                  <c:v>Carga de Información al Sistema Nacional de Transparencia.</c:v>
                </c:pt>
                <c:pt idx="4">
                  <c:v>Publicación de Estados Financieros y Presupuestales.</c:v>
                </c:pt>
              </c:strCache>
            </c:strRef>
          </c:cat>
          <c:val>
            <c:numRef>
              <c:f>'Actividades CAGR 1T23'!$C$4:$G$4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6BC-4746-AA1E-A353DF3A5C0C}"/>
            </c:ext>
          </c:extLst>
        </c:ser>
        <c:ser>
          <c:idx val="1"/>
          <c:order val="1"/>
          <c:tx>
            <c:strRef>
              <c:f>'Actividades CAGR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CAGR 1T23'!$C$3:$G$3</c:f>
              <c:strCache>
                <c:ptCount val="5"/>
                <c:pt idx="0">
                  <c:v>Rendición de cuentas por parte de  Dirección del Instituto Municipal de la Mujer realizadas.</c:v>
                </c:pt>
                <c:pt idx="1">
                  <c:v>Carga del Avance de Gestión Financiera y Presupuestal.</c:v>
                </c:pt>
                <c:pt idx="2">
                  <c:v>Alimentación del Sistema de Evaluaciones de la Armonización Contable (SEVAC).</c:v>
                </c:pt>
                <c:pt idx="3">
                  <c:v>Carga de Información al Sistema Nacional de Transparencia.</c:v>
                </c:pt>
                <c:pt idx="4">
                  <c:v>Publicación de Estados Financieros y Presupuestales.</c:v>
                </c:pt>
              </c:strCache>
            </c:strRef>
          </c:cat>
          <c:val>
            <c:numRef>
              <c:f>'Actividades CAGR 1T23'!$C$5:$G$5</c:f>
              <c:numCache>
                <c:formatCode>General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6BC-4746-AA1E-A353DF3A5C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1536"/>
        <c:axId val="-8829299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7797661897408185E-2"/>
                  <c:y val="5.91519440831964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16BC-4746-AA1E-A353DF3A5C0C}"/>
                </c:ext>
              </c:extLst>
            </c:dLbl>
            <c:dLbl>
              <c:idx val="1"/>
              <c:layout>
                <c:manualLayout>
                  <c:x val="-6.6650516599232434E-2"/>
                  <c:y val="4.829858412890777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16BC-4746-AA1E-A353DF3A5C0C}"/>
                </c:ext>
              </c:extLst>
            </c:dLbl>
            <c:dLbl>
              <c:idx val="2"/>
              <c:layout>
                <c:manualLayout>
                  <c:x val="-5.8635396425143003E-2"/>
                  <c:y val="5.263899596296204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16BC-4746-AA1E-A353DF3A5C0C}"/>
                </c:ext>
              </c:extLst>
            </c:dLbl>
            <c:dLbl>
              <c:idx val="3"/>
              <c:layout>
                <c:manualLayout>
                  <c:x val="-6.5671643996160253E-2"/>
                  <c:y val="4.9542584435728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16BC-4746-AA1E-A353DF3A5C0C}"/>
                </c:ext>
              </c:extLst>
            </c:dLbl>
            <c:dLbl>
              <c:idx val="4"/>
              <c:layout>
                <c:manualLayout>
                  <c:x val="-6.567164399616017E-2"/>
                  <c:y val="4.954258443572898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16BC-4746-AA1E-A353DF3A5C0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CAGR 1T23'!$C$3:$G$3</c:f>
              <c:strCache>
                <c:ptCount val="5"/>
                <c:pt idx="0">
                  <c:v>Rendición de cuentas por parte de  Dirección del Instituto Municipal de la Mujer realizadas.</c:v>
                </c:pt>
                <c:pt idx="1">
                  <c:v>Carga del Avance de Gestión Financiera y Presupuestal.</c:v>
                </c:pt>
                <c:pt idx="2">
                  <c:v>Alimentación del Sistema de Evaluaciones de la Armonización Contable (SEVAC).</c:v>
                </c:pt>
                <c:pt idx="3">
                  <c:v>Carga de Información al Sistema Nacional de Transparencia.</c:v>
                </c:pt>
                <c:pt idx="4">
                  <c:v>Publicación de Estados Financieros y Presupuestales.</c:v>
                </c:pt>
              </c:strCache>
            </c:strRef>
          </c:cat>
          <c:val>
            <c:numRef>
              <c:f>'Actividades CAGR 1T23'!$C$6:$G$6</c:f>
              <c:numCache>
                <c:formatCode>0.00%</c:formatCode>
                <c:ptCount val="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16BC-4746-AA1E-A353DF3A5C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35888"/>
        <c:axId val="-882929360"/>
      </c:lineChart>
      <c:catAx>
        <c:axId val="-88293153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9904"/>
        <c:crosses val="autoZero"/>
        <c:auto val="1"/>
        <c:lblAlgn val="ctr"/>
        <c:lblOffset val="100"/>
        <c:noMultiLvlLbl val="0"/>
      </c:catAx>
      <c:valAx>
        <c:axId val="-88292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1536"/>
        <c:crosses val="autoZero"/>
        <c:crossBetween val="between"/>
      </c:valAx>
      <c:valAx>
        <c:axId val="-882929360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 marL="0" marR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 sz="1000" b="0" i="0" u="none" strike="noStrike" kern="1200" baseline="0">
                    <a:solidFill>
                      <a:sysClr val="windowText" lastClr="000000">
                        <a:lumMod val="65000"/>
                        <a:lumOff val="35000"/>
                      </a:sys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sz="1000" b="0" i="0" baseline="0">
                    <a:effectLst/>
                  </a:rPr>
                  <a:t>Porcentaje de Avance</a:t>
                </a:r>
                <a:endParaRPr lang="es-MX" sz="1000" baseline="0">
                  <a:effectLst/>
                </a:endParaRP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sz="1000" b="0" i="0" u="none" strike="noStrike" kern="1200" baseline="0">
                  <a:solidFill>
                    <a:sysClr val="windowText" lastClr="000000">
                      <a:lumMod val="65000"/>
                      <a:lumOff val="35000"/>
                    </a:sys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888"/>
        <c:crosses val="max"/>
        <c:crossBetween val="between"/>
      </c:valAx>
      <c:catAx>
        <c:axId val="-88293588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93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 dirty="0">
                <a:effectLst/>
              </a:rPr>
              <a:t>META PLANEADA Y ALCANZADA A NIVEL COMPONENTE CIPG </a:t>
            </a:r>
            <a:endParaRPr lang="es-MX" sz="1100" baseline="0" dirty="0">
              <a:effectLst/>
            </a:endParaRPr>
          </a:p>
          <a:p>
            <a:pPr>
              <a:defRPr sz="1100"/>
            </a:pPr>
            <a:r>
              <a:rPr lang="es-MX" sz="1100" b="1" i="0" baseline="0" dirty="0">
                <a:effectLst/>
              </a:rPr>
              <a:t>SEGUNDO TRIMESTRE 2025</a:t>
            </a:r>
            <a:endParaRPr lang="es-MX" sz="1100" baseline="0" dirty="0">
              <a:effectLst/>
            </a:endParaRPr>
          </a:p>
          <a:p>
            <a:pPr>
              <a:defRPr sz="1100"/>
            </a:pPr>
            <a:r>
              <a:rPr lang="es-MX" sz="1100" b="1" i="0" baseline="0" dirty="0">
                <a:effectLst/>
              </a:rPr>
              <a:t>EN UNIDADES Y PORCENTAJE DE AVANCE</a:t>
            </a:r>
            <a:endParaRPr lang="es-MX" sz="1100" baseline="0" dirty="0">
              <a:effectLst/>
            </a:endParaRPr>
          </a:p>
        </c:rich>
      </c:tx>
      <c:layout>
        <c:manualLayout>
          <c:xMode val="edge"/>
          <c:yMode val="edge"/>
          <c:x val="0.171149100757765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 CIPG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CIPG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CIPG 1T23'!$C$4</c:f>
              <c:numCache>
                <c:formatCode>General</c:formatCode>
                <c:ptCount val="1"/>
                <c:pt idx="0">
                  <c:v>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81B-8340-AC97-D80FB6DCB9AC}"/>
            </c:ext>
          </c:extLst>
        </c:ser>
        <c:ser>
          <c:idx val="1"/>
          <c:order val="1"/>
          <c:tx>
            <c:strRef>
              <c:f>'C CIPG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CIPG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CIPG 1T23'!$C$5</c:f>
              <c:numCache>
                <c:formatCode>General</c:formatCode>
                <c:ptCount val="1"/>
                <c:pt idx="0">
                  <c:v>231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81B-8340-AC97-D80FB6DCB9A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 CIPG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 CIPG 1T23'!$C$6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981B-8340-AC97-D80FB6DCB9A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9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1"/>
      </c:valAx>
      <c:valAx>
        <c:axId val="-882921200"/>
        <c:scaling>
          <c:orientation val="minMax"/>
          <c:max val="1.0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1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100" b="1" i="0" baseline="0" dirty="0">
                <a:effectLst/>
              </a:rPr>
              <a:t>META PLANEADA Y ALCANZADA A NIVEL COMPONENTE UAP </a:t>
            </a:r>
            <a:endParaRPr lang="es-MX" sz="1100" baseline="0" dirty="0">
              <a:effectLst/>
            </a:endParaRPr>
          </a:p>
          <a:p>
            <a:pPr>
              <a:defRPr sz="1100"/>
            </a:pPr>
            <a:r>
              <a:rPr lang="es-MX" sz="1100" b="1" i="0" baseline="0" dirty="0">
                <a:effectLst/>
              </a:rPr>
              <a:t>SEGUNDO TRIMESTRE 2025</a:t>
            </a:r>
            <a:endParaRPr lang="es-MX" sz="1100" baseline="0" dirty="0">
              <a:effectLst/>
            </a:endParaRPr>
          </a:p>
          <a:p>
            <a:pPr>
              <a:defRPr sz="1100"/>
            </a:pPr>
            <a:r>
              <a:rPr lang="es-MX" sz="1100" b="1" i="0" baseline="0" dirty="0">
                <a:effectLst/>
              </a:rPr>
              <a:t>EN UNIDADES Y PORCENTAJE DE AVANCE</a:t>
            </a:r>
            <a:endParaRPr lang="es-MX" sz="1100" baseline="0" dirty="0">
              <a:effectLst/>
            </a:endParaRPr>
          </a:p>
        </c:rich>
      </c:tx>
      <c:layout>
        <c:manualLayout>
          <c:xMode val="edge"/>
          <c:yMode val="edge"/>
          <c:x val="0.22734731134382974"/>
          <c:y val="3.496774068214048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212353936120459"/>
          <c:y val="0.26380736919065811"/>
          <c:w val="0.75334237056885356"/>
          <c:h val="0.5942500448331516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UAP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UAP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UAP 1T23'!$C$4</c:f>
              <c:numCache>
                <c:formatCode>General</c:formatCode>
                <c:ptCount val="1"/>
                <c:pt idx="0">
                  <c:v>5214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629-D944-8960-AEF454E83B66}"/>
            </c:ext>
          </c:extLst>
        </c:ser>
        <c:ser>
          <c:idx val="1"/>
          <c:order val="1"/>
          <c:tx>
            <c:strRef>
              <c:f>'Componente UAP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UAP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UAP 1T23'!$C$5</c:f>
              <c:numCache>
                <c:formatCode>General</c:formatCode>
                <c:ptCount val="1"/>
                <c:pt idx="0">
                  <c:v>5214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629-D944-8960-AEF454E83B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6.2522197489969372E-2"/>
                  <c:y val="-5.60704087403953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629-D944-8960-AEF454E83B6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UAP 1T23'!$C$3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UAP 1T23'!$C$6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629-D944-8960-AEF454E83B6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48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26"/>
        <c:minorUnit val="100"/>
      </c:valAx>
      <c:valAx>
        <c:axId val="-882921200"/>
        <c:scaling>
          <c:orientation val="minMax"/>
          <c:max val="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-882921200"/>
        <c:crossesAt val="1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200" b="1" i="0" baseline="0" dirty="0">
                <a:effectLst/>
              </a:rPr>
              <a:t>META PLANEADA Y ALCANZADA A NIVEL COMPONENTE UAAJ 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SEGUNDO TRIMESTRE 2025</a:t>
            </a:r>
            <a:endParaRPr lang="es-MX" sz="1200" dirty="0">
              <a:effectLst/>
            </a:endParaRPr>
          </a:p>
          <a:p>
            <a:pPr>
              <a:defRPr/>
            </a:pPr>
            <a:r>
              <a:rPr lang="es-MX" sz="1200" b="1" i="0" baseline="0" dirty="0">
                <a:effectLst/>
              </a:rPr>
              <a:t>EN UNIDADES Y PORCENTAJE DE AVANCE</a:t>
            </a:r>
            <a:endParaRPr lang="es-MX" sz="1200" dirty="0">
              <a:effectLst/>
            </a:endParaRPr>
          </a:p>
        </c:rich>
      </c:tx>
      <c:layout>
        <c:manualLayout>
          <c:xMode val="edge"/>
          <c:yMode val="edge"/>
          <c:x val="0.22153875549878951"/>
          <c:y val="9.926952753489683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UAAJ 1T23'!$B$4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UAAJ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UAAJ 1T23'!$C$4</c:f>
              <c:numCache>
                <c:formatCode>General</c:formatCode>
                <c:ptCount val="1"/>
                <c:pt idx="0">
                  <c:v>1930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80D-DF4E-BDF6-4DFCD9CF43A4}"/>
            </c:ext>
          </c:extLst>
        </c:ser>
        <c:ser>
          <c:idx val="1"/>
          <c:order val="1"/>
          <c:tx>
            <c:strRef>
              <c:f>'Componente UAAJ 1T23'!$B$5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>
                          <a:lumMod val="75000"/>
                          <a:lumOff val="2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1-080D-DF4E-BDF6-4DFCD9CF43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UAAJ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UAAJ 1T23'!$C$5</c:f>
              <c:numCache>
                <c:formatCode>General</c:formatCode>
                <c:ptCount val="1"/>
                <c:pt idx="0">
                  <c:v>1930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80D-DF4E-BDF6-4DFCD9CF4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50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1395609212204766E-2"/>
                  <c:y val="-2.844898141735836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80D-DF4E-BDF6-4DFCD9CF43A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UAAJ 1T23'!$C$3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UAAJ 1T23'!$C$6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80D-DF4E-BDF6-4DFCD9CF43A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37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49.4"/>
      </c:valAx>
      <c:valAx>
        <c:axId val="-882921200"/>
        <c:scaling>
          <c:orientation val="minMax"/>
          <c:max val="1.4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 baseline="0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 dirty="0">
                <a:effectLst/>
              </a:rPr>
              <a:t>META PLANEADA Y ALCANZADA A NIVEL COMPONENTE UCAP </a:t>
            </a:r>
            <a:endParaRPr lang="es-MX" sz="1000" baseline="0" dirty="0">
              <a:effectLst/>
            </a:endParaRPr>
          </a:p>
          <a:p>
            <a:pPr>
              <a:defRPr sz="1000"/>
            </a:pPr>
            <a:r>
              <a:rPr lang="es-MX" sz="10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</a:t>
            </a:r>
            <a:r>
              <a:rPr lang="es-MX" sz="1000" b="1" i="0" baseline="0" dirty="0">
                <a:effectLst/>
              </a:rPr>
              <a:t> TRIMESTRE 2025</a:t>
            </a:r>
            <a:endParaRPr lang="es-MX" sz="1000" baseline="0" dirty="0">
              <a:effectLst/>
            </a:endParaRPr>
          </a:p>
          <a:p>
            <a:pPr>
              <a:defRPr sz="1000"/>
            </a:pPr>
            <a:r>
              <a:rPr lang="es-MX" sz="1000" b="1" i="0" baseline="0" dirty="0">
                <a:effectLst/>
              </a:rPr>
              <a:t>EN UNIDADES Y PORCENTAJE DE AVANCE</a:t>
            </a:r>
            <a:endParaRPr lang="es-MX" sz="1000" baseline="0" dirty="0">
              <a:effectLst/>
            </a:endParaRPr>
          </a:p>
        </c:rich>
      </c:tx>
      <c:layout>
        <c:manualLayout>
          <c:xMode val="edge"/>
          <c:yMode val="edge"/>
          <c:x val="0.2327286453009248"/>
          <c:y val="4.2049524440963045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UCAP 1T23 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'!$C$4</c:f>
              <c:numCache>
                <c:formatCode>General</c:formatCode>
                <c:ptCount val="1"/>
                <c:pt idx="0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3B-824A-8A3A-D8469BE82D13}"/>
            </c:ext>
          </c:extLst>
        </c:ser>
        <c:ser>
          <c:idx val="1"/>
          <c:order val="1"/>
          <c:tx>
            <c:strRef>
              <c:f>'Componente UCAP 1T23 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'!$C$5</c:f>
              <c:numCache>
                <c:formatCode>General</c:formatCode>
                <c:ptCount val="1"/>
                <c:pt idx="0">
                  <c:v>299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3B-824A-8A3A-D8469BE82D1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989642447729309E-2"/>
                  <c:y val="0.12336459849554549"/>
                </c:manualLayout>
              </c:layout>
              <c:tx>
                <c:rich>
                  <a:bodyPr/>
                  <a:lstStyle/>
                  <a:p>
                    <a:fld id="{54DF1204-39A8-4251-8554-E468E10F17A7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ES_tradnl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B3B-824A-8A3A-D8469BE82D13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2B3B-824A-8A3A-D8469BE82D1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243.6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27.06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 dirty="0">
                <a:effectLst/>
              </a:rPr>
              <a:t>META PLANEADA Y ALCANZADA A NIVEL COMPONENTE Coordinación Especializada de Refugios y Atención a la Violencia de Género y casos emergentes</a:t>
            </a:r>
          </a:p>
          <a:p>
            <a:pPr>
              <a:defRPr sz="1000"/>
            </a:pPr>
            <a:r>
              <a:rPr lang="es-MX" sz="10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</a:t>
            </a:r>
            <a:r>
              <a:rPr lang="es-MX" sz="1000" b="1" i="0" baseline="0" dirty="0">
                <a:effectLst/>
              </a:rPr>
              <a:t> TRIMESTRE 2025</a:t>
            </a:r>
            <a:endParaRPr lang="es-MX" sz="1000" baseline="0" dirty="0">
              <a:effectLst/>
            </a:endParaRPr>
          </a:p>
          <a:p>
            <a:pPr>
              <a:defRPr sz="1000"/>
            </a:pPr>
            <a:r>
              <a:rPr lang="es-MX" sz="1000" b="1" i="0" baseline="0" dirty="0">
                <a:effectLst/>
              </a:rPr>
              <a:t>EN UNIDADES Y PORCENTAJE DE AVANCE</a:t>
            </a:r>
            <a:endParaRPr lang="es-MX" sz="1000" baseline="0" dirty="0">
              <a:effectLst/>
            </a:endParaRPr>
          </a:p>
        </c:rich>
      </c:tx>
      <c:layout>
        <c:manualLayout>
          <c:xMode val="edge"/>
          <c:yMode val="edge"/>
          <c:x val="0.11497304354588248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UCAP 1T23  (2)'!$B$4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(2)'!$C$3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 (2)'!$C$4</c:f>
              <c:numCache>
                <c:formatCode>General</c:formatCode>
                <c:ptCount val="1"/>
                <c:pt idx="0">
                  <c:v>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0EA-F747-A0A8-19EF43D82406}"/>
            </c:ext>
          </c:extLst>
        </c:ser>
        <c:ser>
          <c:idx val="1"/>
          <c:order val="1"/>
          <c:tx>
            <c:strRef>
              <c:f>'Componente UCAP 1T23  (2)'!$B$5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(2)'!$C$3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 (2)'!$C$5</c:f>
              <c:numCache>
                <c:formatCode>General</c:formatCode>
                <c:ptCount val="1"/>
                <c:pt idx="0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0EA-F747-A0A8-19EF43D8240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989642447729309E-2"/>
                  <c:y val="0.12336459849554549"/>
                </c:manualLayout>
              </c:layout>
              <c:tx>
                <c:rich>
                  <a:bodyPr/>
                  <a:lstStyle/>
                  <a:p>
                    <a:fld id="{54DF1204-39A8-4251-8554-E468E10F17A7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ES_tradnl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0EA-F747-A0A8-19EF43D824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(2)'!$C$3</c:f>
              <c:strCache>
                <c:ptCount val="1"/>
                <c:pt idx="0">
                  <c:v>PRIMER TRIMESTRE</c:v>
                </c:pt>
              </c:strCache>
            </c:strRef>
          </c:cat>
          <c:val>
            <c:numRef>
              <c:f>'Componente UCAP 1T23  (2)'!$C$6</c:f>
              <c:numCache>
                <c:formatCode>0.00%</c:formatCode>
                <c:ptCount val="1"/>
                <c:pt idx="0">
                  <c:v>0.75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0EA-F747-A0A8-19EF43D8240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MX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0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s-MX" sz="1000" b="1" i="0" baseline="0" dirty="0">
                <a:effectLst/>
              </a:rPr>
              <a:t>META PLANEADA Y ALCANZADA A NIVEL COMPONENTE Unidad de Seguimiento, Prevención y Atención a Victimas Indirectas de la Violencia Contra la Mujer</a:t>
            </a:r>
          </a:p>
          <a:p>
            <a:pPr>
              <a:defRPr sz="1000"/>
            </a:pPr>
            <a:r>
              <a:rPr lang="es-MX" sz="1000" b="1" i="0" u="none" strike="noStrike" kern="1200" spc="0" baseline="0" dirty="0"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</a:rPr>
              <a:t>SEGUNDO</a:t>
            </a:r>
            <a:r>
              <a:rPr lang="es-MX" sz="1000" b="1" i="0" baseline="0" dirty="0">
                <a:effectLst/>
              </a:rPr>
              <a:t> TRIMESTRE 2024</a:t>
            </a:r>
            <a:endParaRPr lang="es-MX" sz="1000" baseline="0" dirty="0">
              <a:effectLst/>
            </a:endParaRPr>
          </a:p>
          <a:p>
            <a:pPr>
              <a:defRPr sz="1000"/>
            </a:pPr>
            <a:r>
              <a:rPr lang="es-MX" sz="1000" b="1" i="0" baseline="0" dirty="0">
                <a:effectLst/>
              </a:rPr>
              <a:t>EN UNIDADES Y PORCENTAJE DE AVANCE</a:t>
            </a:r>
            <a:endParaRPr lang="es-MX" sz="1000" baseline="0" dirty="0">
              <a:effectLst/>
            </a:endParaRPr>
          </a:p>
        </c:rich>
      </c:tx>
      <c:layout>
        <c:manualLayout>
          <c:xMode val="edge"/>
          <c:yMode val="edge"/>
          <c:x val="9.3263503857439617E-2"/>
          <c:y val="4.2050241794791042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UCAP 1T23  (3)'!$B$4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(3)'!$C$3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UCAP 1T23  (3)'!$C$4</c:f>
              <c:numCache>
                <c:formatCode>General</c:formatCode>
                <c:ptCount val="1"/>
                <c:pt idx="0">
                  <c:v>5015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1F2-7D4C-8A50-7CF2C788A15A}"/>
            </c:ext>
          </c:extLst>
        </c:ser>
        <c:ser>
          <c:idx val="1"/>
          <c:order val="1"/>
          <c:tx>
            <c:strRef>
              <c:f>'Componente UCAP 1T23  (3)'!$B$5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(3)'!$C$3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UCAP 1T23  (3)'!$C$5</c:f>
              <c:numCache>
                <c:formatCode>General</c:formatCode>
                <c:ptCount val="1"/>
                <c:pt idx="0">
                  <c:v>5013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1F2-7D4C-8A50-7CF2C788A15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82936432"/>
        <c:axId val="-88293534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C0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6989642447729309E-2"/>
                  <c:y val="0.12336459849554549"/>
                </c:manualLayout>
              </c:layout>
              <c:tx>
                <c:rich>
                  <a:bodyPr/>
                  <a:lstStyle/>
                  <a:p>
                    <a:fld id="{54DF1204-39A8-4251-8554-E468E10F17A7}" type="VALUE">
                      <a:rPr lang="en-US">
                        <a:solidFill>
                          <a:schemeClr val="bg1"/>
                        </a:solidFill>
                      </a:rPr>
                      <a:pPr/>
                      <a:t>[VALOR]</a:t>
                    </a:fld>
                    <a:endParaRPr lang="es-ES_tradnl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41F2-7D4C-8A50-7CF2C788A15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UCAP 1T23  (3)'!$C$3</c:f>
              <c:strCache>
                <c:ptCount val="1"/>
                <c:pt idx="0">
                  <c:v>TERCER TRIMESTRE</c:v>
                </c:pt>
              </c:strCache>
            </c:strRef>
          </c:cat>
          <c:val>
            <c:numRef>
              <c:f>'Componente UCAP 1T23  (3)'!$C$6</c:f>
              <c:numCache>
                <c:formatCode>0.00%</c:formatCode>
                <c:ptCount val="1"/>
                <c:pt idx="0">
                  <c:v>0.99960119641076772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41F2-7D4C-8A50-7CF2C788A15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882921744"/>
        <c:axId val="-882921200"/>
      </c:lineChart>
      <c:catAx>
        <c:axId val="-88293643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5344"/>
        <c:crosses val="autoZero"/>
        <c:auto val="1"/>
        <c:lblAlgn val="ctr"/>
        <c:lblOffset val="100"/>
        <c:noMultiLvlLbl val="0"/>
      </c:catAx>
      <c:valAx>
        <c:axId val="-882935344"/>
        <c:scaling>
          <c:orientation val="minMax"/>
          <c:max val="1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36432"/>
        <c:crosses val="autoZero"/>
        <c:crossBetween val="between"/>
        <c:majorUnit val="10"/>
      </c:valAx>
      <c:valAx>
        <c:axId val="-882921200"/>
        <c:scaling>
          <c:orientation val="minMax"/>
          <c:max val="1.2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82921744"/>
        <c:crosses val="max"/>
        <c:crossBetween val="between"/>
      </c:valAx>
      <c:catAx>
        <c:axId val="-882921744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8292120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7105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7105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7/28/25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35013" y="1173163"/>
            <a:ext cx="5632450" cy="31686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10248" y="4518203"/>
            <a:ext cx="5681980" cy="3696713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917423"/>
            <a:ext cx="3077739" cy="471053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4023093" y="8917423"/>
            <a:ext cx="3077739" cy="471053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28/7/25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3.png"/><Relationship Id="rId7" Type="http://schemas.openxmlformats.org/officeDocument/2006/relationships/image" Target="../media/image2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3.png"/><Relationship Id="rId7" Type="http://schemas.openxmlformats.org/officeDocument/2006/relationships/image" Target="../media/image2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3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2.png"/><Relationship Id="rId7" Type="http://schemas.openxmlformats.org/officeDocument/2006/relationships/image" Target="../media/image12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5589318" y="2560398"/>
            <a:ext cx="660268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SEGUNDA SESIÓN ORDINARIA 2025-2027</a:t>
            </a:r>
          </a:p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4</a:t>
            </a:r>
          </a:p>
          <a:p>
            <a:pPr algn="ctr"/>
            <a:r>
              <a:rPr lang="es-MX" sz="2200" b="1" dirty="0">
                <a:latin typeface="Arial Black" panose="020B0604020202020204" pitchFamily="34" charset="0"/>
                <a:cs typeface="Arial Black" panose="020B0604020202020204" pitchFamily="34" charset="0"/>
              </a:rPr>
              <a:t>PROSPERIDAD COMPARTIDA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2194560" y="5107388"/>
            <a:ext cx="1014804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/>
              <a:t>INFORME</a:t>
            </a:r>
            <a:r>
              <a:rPr lang="es-MX" sz="2400" dirty="0"/>
              <a:t> </a:t>
            </a:r>
            <a:r>
              <a:rPr lang="es-MX" sz="2400" b="1" dirty="0"/>
              <a:t>DE AVANCES EN CUMPLIMIENTO DE METAS Y OBJETIVOS</a:t>
            </a:r>
          </a:p>
          <a:p>
            <a:pPr algn="ctr"/>
            <a:r>
              <a:rPr lang="es-MX" sz="2400" b="1" dirty="0"/>
              <a:t>PROGRAMA DE PREVENCIÓN Y ATENCIÓN MULTIDISCIPLINARIA DE LAS VIOLENCIAS CONTRA LAS MUJERES</a:t>
            </a:r>
          </a:p>
          <a:p>
            <a:pPr algn="ctr"/>
            <a:r>
              <a:rPr lang="es-MX" sz="2400" dirty="0"/>
              <a:t>CORRESPONDIENTE AL SEGUNDO TRIMESTRE DEL AÑO 2025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245109" y="5939713"/>
            <a:ext cx="12971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ABRIL  2025</a:t>
            </a:r>
          </a:p>
        </p:txBody>
      </p:sp>
      <p:sp>
        <p:nvSpPr>
          <p:cNvPr id="38" name="CuadroTexto 37">
            <a:extLst>
              <a:ext uri="{FF2B5EF4-FFF2-40B4-BE49-F238E27FC236}">
                <a16:creationId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0" y="5673636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132325F4-AFDB-75F5-0DE6-965B1DD78C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03"/>
          <a:stretch/>
        </p:blipFill>
        <p:spPr>
          <a:xfrm>
            <a:off x="7226013" y="3668394"/>
            <a:ext cx="3329292" cy="1298219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753C45AD-56CA-025D-BADB-C175B7E915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9312" y="192282"/>
            <a:ext cx="2543327" cy="2072341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662B0663-CF79-1992-FFCF-5A45D2150BD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894" y="136005"/>
            <a:ext cx="11292354" cy="220752"/>
          </a:xfrm>
          <a:prstGeom prst="rect">
            <a:avLst/>
          </a:prstGeom>
        </p:spPr>
      </p:pic>
      <p:pic>
        <p:nvPicPr>
          <p:cNvPr id="19458" name="Picture 2">
            <a:extLst>
              <a:ext uri="{FF2B5EF4-FFF2-40B4-BE49-F238E27FC236}">
                <a16:creationId xmlns:a16="http://schemas.microsoft.com/office/drawing/2014/main" id="{050EFB80-D089-4EC4-A704-5A9CEB04FF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5146" y="61226"/>
            <a:ext cx="3012793" cy="23344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BEF2BA04-60C0-43E0-9534-64CC7BFD0E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5658" y="573019"/>
            <a:ext cx="3329292" cy="43858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1408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A1A67CFD-E363-CAF8-97B8-3FA572656C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4796965"/>
              </p:ext>
            </p:extLst>
          </p:nvPr>
        </p:nvGraphicFramePr>
        <p:xfrm>
          <a:off x="228600" y="462454"/>
          <a:ext cx="11658602" cy="5522830"/>
        </p:xfrm>
        <a:graphic>
          <a:graphicData uri="http://schemas.openxmlformats.org/drawingml/2006/table">
            <a:tbl>
              <a:tblPr firstRow="1" firstCol="1" bandRow="1"/>
              <a:tblGrid>
                <a:gridCol w="7195930">
                  <a:extLst>
                    <a:ext uri="{9D8B030D-6E8A-4147-A177-3AD203B41FA5}">
                      <a16:colId xmlns:a16="http://schemas.microsoft.com/office/drawing/2014/main" val="882551805"/>
                    </a:ext>
                  </a:extLst>
                </a:gridCol>
                <a:gridCol w="1600200">
                  <a:extLst>
                    <a:ext uri="{9D8B030D-6E8A-4147-A177-3AD203B41FA5}">
                      <a16:colId xmlns:a16="http://schemas.microsoft.com/office/drawing/2014/main" val="2377007965"/>
                    </a:ext>
                  </a:extLst>
                </a:gridCol>
                <a:gridCol w="1202635">
                  <a:extLst>
                    <a:ext uri="{9D8B030D-6E8A-4147-A177-3AD203B41FA5}">
                      <a16:colId xmlns:a16="http://schemas.microsoft.com/office/drawing/2014/main" val="2273443681"/>
                    </a:ext>
                  </a:extLst>
                </a:gridCol>
                <a:gridCol w="1659837">
                  <a:extLst>
                    <a:ext uri="{9D8B030D-6E8A-4147-A177-3AD203B41FA5}">
                      <a16:colId xmlns:a16="http://schemas.microsoft.com/office/drawing/2014/main" val="237946808"/>
                    </a:ext>
                  </a:extLst>
                </a:gridCol>
              </a:tblGrid>
              <a:tr h="60651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7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Actividad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Programado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 el trimestre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Realizado</a:t>
                      </a:r>
                      <a:endParaRPr lang="es-MX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Número de Beneficiarios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s-MX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24123822"/>
                  </a:ext>
                </a:extLst>
              </a:tr>
              <a:tr h="48484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Brindar atención médica gratuita a mujeres adultas,  brindándolas con trato digno, calidad y calidez en la atención.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s-MX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2000</a:t>
                      </a:r>
                      <a:endParaRPr lang="es-MX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1750 Mujeres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250 hombres</a:t>
                      </a: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6286043"/>
                  </a:ext>
                </a:extLst>
              </a:tr>
              <a:tr h="48484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Brindar atención médica gratuita a Mujeres Adolescentes y Niñas,  brindándolos con trato digno, calidad y calidez en la atención.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s-MX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s-MX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150 niñas/adolescentes</a:t>
                      </a: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236413"/>
                  </a:ext>
                </a:extLst>
              </a:tr>
              <a:tr h="48484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Brindar servicios de terapia psicológica gratuita,  individual y grupal a mujeres adultas, brindándolos con trato digno, calidad y calidez en la atención.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2600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2600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2600 mujeres</a:t>
                      </a: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13261409"/>
                  </a:ext>
                </a:extLst>
              </a:tr>
              <a:tr h="48484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Brindar servicios de terapia psicológica gratuita,  individual y grupal, con trato diferenciado para adolescentes y niñez, brindándolos con trato digno, calidad y calidez en la atención.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400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400 niñas/adolescentes</a:t>
                      </a: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26951331"/>
                  </a:ext>
                </a:extLst>
              </a:tr>
              <a:tr h="48484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Brindar platicas informativas a jovenes, mujeres y niñas en cuanto a nutrición, planificación familiar, sexualidad, enfermedades venéreas, cáncer cérvicouterino y de mama; así como en higiene y salud.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140 beneficiarios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85 mujeres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55 hombres</a:t>
                      </a: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418818"/>
                  </a:ext>
                </a:extLst>
              </a:tr>
              <a:tr h="91448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Coordinar y en su caso canalizar a las dependencias gubernamentales y organizaciones de la sociedad civil, que convergen con los objetivos del mismo para cumplir con las necesidades y demandas de las mujeres en situación de vulnerabilidad, con el fin de otorgarles atención integral, duradera y efectiva en todos los ámbitos de su vida.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20 beneficiarias canalizadas a otras dependencias</a:t>
                      </a: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544525"/>
                  </a:ext>
                </a:extLst>
              </a:tr>
              <a:tr h="27002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Realización de  Brigadas de Salud Comunitaria y Desarrollo Integral de las Mujeres.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750 mujeres beneficiadas</a:t>
                      </a: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67145905"/>
                  </a:ext>
                </a:extLst>
              </a:tr>
              <a:tr h="27002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Emisión del Programa de Radio como espacio colectivo auditivo feminista y comunitario dirigido a las mujeres.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MX" sz="22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es-MX" sz="22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N/A</a:t>
                      </a:r>
                    </a:p>
                  </a:txBody>
                  <a:tcPr marL="53230" marR="53230" marT="1140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9378077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33359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875084" y="170587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Unidad de Atención Psicológica.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C5D2FE7-3E9D-AAFC-4F70-AC207ED7033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C0A3B027-9E9E-30ED-8CEF-64D1D392D8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pic>
        <p:nvPicPr>
          <p:cNvPr id="5122" name="Picture 2">
            <a:extLst>
              <a:ext uri="{FF2B5EF4-FFF2-40B4-BE49-F238E27FC236}">
                <a16:creationId xmlns:a16="http://schemas.microsoft.com/office/drawing/2014/main" id="{C09248FE-D02A-54F6-2EBD-0B47AB912E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106" y="1643930"/>
            <a:ext cx="3144077" cy="17685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330B1A07-282C-CBAF-75B2-1403CC864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87751" y="1747755"/>
            <a:ext cx="3269973" cy="183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1110A151-8518-52CD-182A-B1DD42A8EE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412" y="1643930"/>
            <a:ext cx="1832110" cy="183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6244F84D-48B5-E3F9-C15A-20C7EC7190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645" y="3926331"/>
            <a:ext cx="4578626" cy="2575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40ED9490-873C-BF0F-F46B-3FF6DCCCCD8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27"/>
          <a:stretch>
            <a:fillRect/>
          </a:stretch>
        </p:blipFill>
        <p:spPr bwMode="auto">
          <a:xfrm flipH="1">
            <a:off x="5693466" y="3926331"/>
            <a:ext cx="2168385" cy="2598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2" name="Picture 12">
            <a:extLst>
              <a:ext uri="{FF2B5EF4-FFF2-40B4-BE49-F238E27FC236}">
                <a16:creationId xmlns:a16="http://schemas.microsoft.com/office/drawing/2014/main" id="{60880227-1F24-E4BA-33AA-3C271953340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725"/>
          <a:stretch>
            <a:fillRect/>
          </a:stretch>
        </p:blipFill>
        <p:spPr bwMode="auto">
          <a:xfrm flipH="1">
            <a:off x="8579046" y="3926331"/>
            <a:ext cx="2168384" cy="26704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8701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6FDC1D-A6AB-4613-2AB7-F1D2F3D2DA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BF5ABFE0-1814-184C-3FBE-D3A0D8F9D589}"/>
              </a:ext>
            </a:extLst>
          </p:cNvPr>
          <p:cNvSpPr/>
          <p:nvPr/>
        </p:nvSpPr>
        <p:spPr>
          <a:xfrm>
            <a:off x="1875084" y="170587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Unidad de Atención Psicológica.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D69F536-537A-CF7D-7F41-581331F48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D3E6AA7E-0F58-D469-EFA3-644A813D55E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pic>
        <p:nvPicPr>
          <p:cNvPr id="7170" name="Picture 2">
            <a:extLst>
              <a:ext uri="{FF2B5EF4-FFF2-40B4-BE49-F238E27FC236}">
                <a16:creationId xmlns:a16="http://schemas.microsoft.com/office/drawing/2014/main" id="{E5EC0610-2096-A570-BB4E-F2DAF0C676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0567" y="1810849"/>
            <a:ext cx="2228712" cy="396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296A251F-6588-1F7C-B0DF-EB976D00AF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7903" y="1810849"/>
            <a:ext cx="2228711" cy="396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132D7EF8-7ABD-2AF1-7AEE-E27202FDDC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5238" y="1810849"/>
            <a:ext cx="2972840" cy="3963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909659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384699" y="1292075"/>
            <a:ext cx="3665548" cy="55659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Asistencia y Apoyo Jurídico 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Proporcionar el servicio permanente de asesoría, consultoría y representación jurídica gratuita a las mujeres que acudan al Instituto.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 Servicios a la Mujer Para Facilitar el Acceso a la Justicia Realizados con 1930 Servicios para facilitar el acceso a la justicia de las 1930  programadas. 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50 % de Servicios a la Mujer Para Facilitar el Acceso a la Justicia  del 100% con lo programado que es de 7720.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8" name="object 17">
            <a:extLst>
              <a:ext uri="{FF2B5EF4-FFF2-40B4-BE49-F238E27FC236}">
                <a16:creationId xmlns:a16="http://schemas.microsoft.com/office/drawing/2014/main" id="{59E4D079-9DBB-48EE-833B-DBD6FEBD3A3E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D0FDC70D-32F9-41AC-B3F4-DB4B5E02AD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B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1457916"/>
              </p:ext>
            </p:extLst>
          </p:nvPr>
        </p:nvGraphicFramePr>
        <p:xfrm>
          <a:off x="4937760" y="622701"/>
          <a:ext cx="8016725" cy="5781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516432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a 2">
            <a:extLst>
              <a:ext uri="{FF2B5EF4-FFF2-40B4-BE49-F238E27FC236}">
                <a16:creationId xmlns:a16="http://schemas.microsoft.com/office/drawing/2014/main" id="{82285912-0CE0-7232-DBA3-586BC12385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28184050"/>
              </p:ext>
            </p:extLst>
          </p:nvPr>
        </p:nvGraphicFramePr>
        <p:xfrm>
          <a:off x="527769" y="318051"/>
          <a:ext cx="10862472" cy="5933661"/>
        </p:xfrm>
        <a:graphic>
          <a:graphicData uri="http://schemas.openxmlformats.org/drawingml/2006/table">
            <a:tbl>
              <a:tblPr firstRow="1" firstCol="1" bandRow="1"/>
              <a:tblGrid>
                <a:gridCol w="6398487">
                  <a:extLst>
                    <a:ext uri="{9D8B030D-6E8A-4147-A177-3AD203B41FA5}">
                      <a16:colId xmlns:a16="http://schemas.microsoft.com/office/drawing/2014/main" val="2008817691"/>
                    </a:ext>
                  </a:extLst>
                </a:gridCol>
                <a:gridCol w="1541883">
                  <a:extLst>
                    <a:ext uri="{9D8B030D-6E8A-4147-A177-3AD203B41FA5}">
                      <a16:colId xmlns:a16="http://schemas.microsoft.com/office/drawing/2014/main" val="3553520950"/>
                    </a:ext>
                  </a:extLst>
                </a:gridCol>
                <a:gridCol w="1272209">
                  <a:extLst>
                    <a:ext uri="{9D8B030D-6E8A-4147-A177-3AD203B41FA5}">
                      <a16:colId xmlns:a16="http://schemas.microsoft.com/office/drawing/2014/main" val="589012678"/>
                    </a:ext>
                  </a:extLst>
                </a:gridCol>
                <a:gridCol w="1649893">
                  <a:extLst>
                    <a:ext uri="{9D8B030D-6E8A-4147-A177-3AD203B41FA5}">
                      <a16:colId xmlns:a16="http://schemas.microsoft.com/office/drawing/2014/main" val="889113288"/>
                    </a:ext>
                  </a:extLst>
                </a:gridCol>
              </a:tblGrid>
              <a:tr h="1118153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Actividad</a:t>
                      </a:r>
                      <a:endParaRPr lang="es-MX" sz="33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Programado</a:t>
                      </a:r>
                      <a:endParaRPr lang="es-MX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 el trimestre</a:t>
                      </a:r>
                      <a:endParaRPr lang="es-MX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Realizado</a:t>
                      </a:r>
                      <a:endParaRPr lang="es-MX" sz="33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Número de Beneficiarios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s-MX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52886521"/>
                  </a:ext>
                </a:extLst>
              </a:tr>
              <a:tr h="1111149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Brindar atención jurídica , asesoramiento y orientación gratuita a mujeres,  brindándolos con trato digno, calidad y calidez en la atención.</a:t>
                      </a:r>
                      <a:endParaRPr lang="es-MX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es-MX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es-MX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1900 mujeres adultas</a:t>
                      </a: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5514373"/>
                  </a:ext>
                </a:extLst>
              </a:tr>
              <a:tr h="1731749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Brindar atención jurídica, asesoramiento, orientación y seguimiento a mujeres gratuita, con trato diferenciado para adolescentes y niñez brindándolos con trato digno, calidad y calidez en la atención.</a:t>
                      </a:r>
                      <a:endParaRPr lang="es-MX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MX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MX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12 atenciones que benefician a niñas o adolescentes</a:t>
                      </a: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0637767"/>
                  </a:ext>
                </a:extLst>
              </a:tr>
              <a:tr h="583588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Realización de  Brigadas Jurídicas.</a:t>
                      </a:r>
                      <a:endParaRPr lang="es-MX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MX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MX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450 beneficiarias</a:t>
                      </a: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4159112"/>
                  </a:ext>
                </a:extLst>
              </a:tr>
              <a:tr h="1389022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Brindar platicas informativas a jovenes, mujeres y niñas en cuanto a su derecho a acceder a una justicia expedita, apegada a sus derechos humanos y con perspectiva de género.</a:t>
                      </a:r>
                      <a:endParaRPr lang="es-MX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MX" sz="28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es-MX" sz="28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270 beneficiarias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150 mujeres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120 hombres</a:t>
                      </a:r>
                    </a:p>
                  </a:txBody>
                  <a:tcPr marL="80442" marR="80442" marT="17238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573955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27763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147410" y="231871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Coordinación de Asistencia y Apoyo Jurídico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12F1082-31CE-AE15-595D-478C26ED6D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9E98BE6-097C-FC45-0A51-1EBE4F9934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9823" y="1391867"/>
            <a:ext cx="11292354" cy="22075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98D03EDA-87FA-3D61-EB49-2ACCDB3F5D7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83" y="1756952"/>
            <a:ext cx="2932665" cy="2337532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3271E454-B1C7-AA06-67B4-AF4C37B5FB34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64"/>
          <a:stretch>
            <a:fillRect/>
          </a:stretch>
        </p:blipFill>
        <p:spPr bwMode="auto">
          <a:xfrm>
            <a:off x="4783826" y="1774292"/>
            <a:ext cx="2401129" cy="23201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0D5748EF-DE27-E62E-B0EA-3008B0FEBA6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610"/>
          <a:stretch>
            <a:fillRect/>
          </a:stretch>
        </p:blipFill>
        <p:spPr bwMode="auto">
          <a:xfrm>
            <a:off x="8570842" y="1817204"/>
            <a:ext cx="2828290" cy="225679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1DCAEEDD-96D9-D0EA-50FD-D75E471DB233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8096" y="4313608"/>
            <a:ext cx="3028950" cy="2295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CEA4117A-C19D-916C-2EB3-6AA0149F04A3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4955" y="4323133"/>
            <a:ext cx="2771775" cy="228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511512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89294" y="1168978"/>
            <a:ext cx="3665548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Unidad de Capacitación y Actividades Productivas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UCAP Impulsar acciones que permitan canalizar a las mujeres hacía las instancias que puedan brindarle capacitación y empleo inmediato</a:t>
            </a: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  Talleres de capacitación, cursos y actividades. Realizados con 299 talleres de los 299  programados. </a:t>
            </a: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50 % de Talleres de capacitación, cursos y actividades del 100% con lo programado que es de 1196.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6E3DFFC-1879-F2F1-C041-53A1444533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sp>
        <p:nvSpPr>
          <p:cNvPr id="4" name="object 17">
            <a:extLst>
              <a:ext uri="{FF2B5EF4-FFF2-40B4-BE49-F238E27FC236}">
                <a16:creationId xmlns:a16="http://schemas.microsoft.com/office/drawing/2014/main" id="{42936B22-FA2D-CD97-0CBE-E6A24DBA3223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29E0114F-2446-5B3D-DF39-3166FE118D1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5" name="Gráfico 4">
            <a:extLst>
              <a:ext uri="{FF2B5EF4-FFF2-40B4-BE49-F238E27FC236}">
                <a16:creationId xmlns:a16="http://schemas.microsoft.com/office/drawing/2014/main" id="{00000000-0008-0000-0D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6649292"/>
              </p:ext>
            </p:extLst>
          </p:nvPr>
        </p:nvGraphicFramePr>
        <p:xfrm>
          <a:off x="5129784" y="667487"/>
          <a:ext cx="6572921" cy="56107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78399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FBF0EA32-ADC7-E046-FCBD-7926A4ABE9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1756363"/>
              </p:ext>
            </p:extLst>
          </p:nvPr>
        </p:nvGraphicFramePr>
        <p:xfrm>
          <a:off x="1214729" y="270573"/>
          <a:ext cx="9762541" cy="6316854"/>
        </p:xfrm>
        <a:graphic>
          <a:graphicData uri="http://schemas.openxmlformats.org/drawingml/2006/table">
            <a:tbl>
              <a:tblPr firstRow="1" firstCol="1" bandRow="1"/>
              <a:tblGrid>
                <a:gridCol w="4674487">
                  <a:extLst>
                    <a:ext uri="{9D8B030D-6E8A-4147-A177-3AD203B41FA5}">
                      <a16:colId xmlns:a16="http://schemas.microsoft.com/office/drawing/2014/main" val="4153683773"/>
                    </a:ext>
                  </a:extLst>
                </a:gridCol>
                <a:gridCol w="1838446">
                  <a:extLst>
                    <a:ext uri="{9D8B030D-6E8A-4147-A177-3AD203B41FA5}">
                      <a16:colId xmlns:a16="http://schemas.microsoft.com/office/drawing/2014/main" val="1060145231"/>
                    </a:ext>
                  </a:extLst>
                </a:gridCol>
                <a:gridCol w="1624804">
                  <a:extLst>
                    <a:ext uri="{9D8B030D-6E8A-4147-A177-3AD203B41FA5}">
                      <a16:colId xmlns:a16="http://schemas.microsoft.com/office/drawing/2014/main" val="2899789988"/>
                    </a:ext>
                  </a:extLst>
                </a:gridCol>
                <a:gridCol w="1624804">
                  <a:extLst>
                    <a:ext uri="{9D8B030D-6E8A-4147-A177-3AD203B41FA5}">
                      <a16:colId xmlns:a16="http://schemas.microsoft.com/office/drawing/2014/main" val="695416801"/>
                    </a:ext>
                  </a:extLst>
                </a:gridCol>
              </a:tblGrid>
              <a:tr h="8446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Actividad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Programado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 el trimestre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Realizado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Número de Beneficiarios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s-MX" sz="14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93969193"/>
                  </a:ext>
                </a:extLst>
              </a:tr>
              <a:tr h="974365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Realizar talleres que fomenten la educación, el emprendimiento y el trabajo digno de las mujeres y adolescencias del Municipio de Benito Juárez.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1350 mujeres beneficiadas</a:t>
                      </a: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2469439"/>
                  </a:ext>
                </a:extLst>
              </a:tr>
              <a:tr h="675204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Impartir Cursos de Capacitación en Planes y Estrategias de Negocios y Educación Financiera.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340 mujeres beneficiadas</a:t>
                      </a: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15476785"/>
                  </a:ext>
                </a:extLst>
              </a:tr>
              <a:tr h="974365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Canalización a instituciones, con la finalidad de otorgar becas que favorezcan la profesionalización académica y laboral a favor de las mujeres.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3 mujeres beneficiadas</a:t>
                      </a: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020628"/>
                  </a:ext>
                </a:extLst>
              </a:tr>
              <a:tr h="376044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Realización del bazar "Mujeres que Crean".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840 mujeres emprendedoras y/o artesanas beneficiadas</a:t>
                      </a: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32239820"/>
                  </a:ext>
                </a:extLst>
              </a:tr>
              <a:tr h="376044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Distribución de Tarjetas Beneficios IMM “BIMM”.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150 mujeres beneficiadas</a:t>
                      </a: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9310691"/>
                  </a:ext>
                </a:extLst>
              </a:tr>
              <a:tr h="376044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Distribución de Tarjetas “Beneficios Ellas Facturan”.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50 mujeres beneficiadas</a:t>
                      </a: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4982818"/>
                  </a:ext>
                </a:extLst>
              </a:tr>
              <a:tr h="974365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Impartir Servicios educativos a mujeres, para concluir nivel el nivel inicial (Alfabetización) y/o Primaria y/o Secundaria y/o Preparatoria.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60 certificados entregados </a:t>
                      </a:r>
                    </a:p>
                  </a:txBody>
                  <a:tcPr marL="74128" marR="74128" marT="1588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40220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0430721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718748" y="170587"/>
            <a:ext cx="87545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Unidad de Capacitación y Actividades Productivas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FFDC5A5-FD35-E2E7-21DA-8A7F91944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B04978B-435F-446D-00AA-E5B1CEDB2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E6136B7-A2F9-4883-87D3-649301823A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81616" y="1741376"/>
            <a:ext cx="3583586" cy="2015615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741260A6-C1FF-464C-6786-B76579A08FB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98103" y="1762456"/>
            <a:ext cx="2659380" cy="199453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46E80C80-A5A0-5CDE-5C89-50F37B32F44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937994" y="1742578"/>
            <a:ext cx="1511935" cy="2015490"/>
          </a:xfrm>
          <a:prstGeom prst="rect">
            <a:avLst/>
          </a:prstGeom>
        </p:spPr>
      </p:pic>
      <p:pic>
        <p:nvPicPr>
          <p:cNvPr id="15" name="Imagen 14">
            <a:extLst>
              <a:ext uri="{FF2B5EF4-FFF2-40B4-BE49-F238E27FC236}">
                <a16:creationId xmlns:a16="http://schemas.microsoft.com/office/drawing/2014/main" id="{ECA5B53E-CBB8-8ADB-4470-30DAEC52874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5597" y="4151760"/>
            <a:ext cx="4084064" cy="2297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98423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718748" y="170587"/>
            <a:ext cx="87545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Unidad de Capacitación y Actividades Productivas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FFDC5A5-FD35-E2E7-21DA-8A7F919444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5B04978B-435F-446D-00AA-E5B1CEDB24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2427A0B4-63FD-A03B-7B77-50E9C3906E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3279" y="1643930"/>
            <a:ext cx="134464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_tradnl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5C59C825-04B5-B557-12CF-69EA290F1E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17106" y="1575162"/>
            <a:ext cx="3866515" cy="2673350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CD1060DE-4C47-2FDA-6376-ED8F4BEA82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66740" y="1575162"/>
            <a:ext cx="3505558" cy="2668458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308EF863-FC90-8C6B-6006-38DAF73C8F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48061" y="4481032"/>
            <a:ext cx="3434176" cy="2232645"/>
          </a:xfrm>
          <a:prstGeom prst="rect">
            <a:avLst/>
          </a:prstGeom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924C2C69-3AE7-48F2-940A-03CBAB802D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79446" y="4430852"/>
            <a:ext cx="3561715" cy="228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3350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281940" y="1007884"/>
            <a:ext cx="4114800" cy="55243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PROPÓSITO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INSTITUTO</a:t>
            </a:r>
            <a:r>
              <a:rPr kumimoji="0" lang="es-ES" sz="1200" b="1" i="0" u="none" strike="noStrike" kern="1200" cap="none" spc="0" normalizeH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 MUNICIPAL DE LA MUJER</a:t>
            </a: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2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El objetivo general del Instituto es apoyar e impulsar la aplicación de políticas, estrategias y acciones dirigidas al desarrollo de las mujeres residentes en el Municipio, a fin de lograr su plena participación en los ámbitos económico, político, social, cultural, laboral y educativo, y mejorar la condición social de éstas, en un marco de equidad entre los géneros.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Se tuvo un avance del 99.92% de atenciones a mujeres con 12,728 atenciones de las 12,738 programadas.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Se logró un avance anual del 25.03% de atenciones del 100% con lo programado que es de 50,841 </a:t>
            </a:r>
            <a:endParaRPr kumimoji="0" lang="es-ES_tradnl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54430402"/>
              </p:ext>
            </p:extLst>
          </p:nvPr>
        </p:nvGraphicFramePr>
        <p:xfrm>
          <a:off x="5380383" y="795130"/>
          <a:ext cx="6056243" cy="52346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3687007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2BD11E-27F4-2B60-9835-5C7E5996F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0E906302-D1FA-B4ED-8EAC-067440175081}"/>
              </a:ext>
            </a:extLst>
          </p:cNvPr>
          <p:cNvSpPr/>
          <p:nvPr/>
        </p:nvSpPr>
        <p:spPr>
          <a:xfrm>
            <a:off x="1718748" y="170587"/>
            <a:ext cx="875450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Unidad de Capacitación y Actividades Productivas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8A282A47-738C-9993-E4BB-61AD83F7EC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6DFBC7A3-D25A-988E-BB37-0A0BEDE926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645" y="1304714"/>
            <a:ext cx="11292354" cy="220752"/>
          </a:xfrm>
          <a:prstGeom prst="rect">
            <a:avLst/>
          </a:prstGeom>
        </p:spPr>
      </p:pic>
      <p:sp>
        <p:nvSpPr>
          <p:cNvPr id="4" name="Rectangle 2">
            <a:extLst>
              <a:ext uri="{FF2B5EF4-FFF2-40B4-BE49-F238E27FC236}">
                <a16:creationId xmlns:a16="http://schemas.microsoft.com/office/drawing/2014/main" id="{F54114CE-6525-8016-8CF8-232A3FB812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3279" y="1643930"/>
            <a:ext cx="13446456" cy="45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s-ES_tradnl"/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C48DB4A3-1990-C2D4-47A6-0924CA0CC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11" y="1903729"/>
            <a:ext cx="5511963" cy="3676099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53662FFE-51C1-0BA1-31E0-FA975D16E5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9111" y="1903729"/>
            <a:ext cx="4687519" cy="3676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517513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203682" y="1186253"/>
            <a:ext cx="406118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Mantenimiento a la Infraestructura y las Instalaciones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Mantenimiento a la Infraestructura y las Instalaciones y Actividades Sera responsable del mantenimiento, pintura, limpieza, entre otros a la infraestructura de instalaciones del instituto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kumimoji="0" lang="es-ES_tradnl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112.50 % de   servicios de mantenimiento, rehabilitación u obra y mejoras necesarias a la infraestructura del Instituto Municipal de la Mujer  Realizados con 9 servicios de mantenimiento de los 8  programados. 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54.55 % de servicios de mantenimiento, rehabilitación u obra y mejoras necesarias a la infraestructura del Instituto Municipal de la Mujer del 100% con lo programado que es de 33.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3CC67D22-EB45-A0FF-C6C3-75697A159EC3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B0C9A68-DD1B-0F3B-BE3A-765726E4060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sp>
        <p:nvSpPr>
          <p:cNvPr id="7" name="AutoShape 2" descr="Puede ser una imagen de texto">
            <a:extLst>
              <a:ext uri="{FF2B5EF4-FFF2-40B4-BE49-F238E27FC236}">
                <a16:creationId xmlns:a16="http://schemas.microsoft.com/office/drawing/2014/main" id="{BC8C4205-C8BD-7091-E852-730549DF0EE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s-ES_tradnl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78B29667-114D-41E8-58FF-C5EB2DA2460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48183" y="791101"/>
            <a:ext cx="6308377" cy="4329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10495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049CF9-BC19-EBE3-F57B-B9830B30D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7">
            <a:extLst>
              <a:ext uri="{FF2B5EF4-FFF2-40B4-BE49-F238E27FC236}">
                <a16:creationId xmlns:a16="http://schemas.microsoft.com/office/drawing/2014/main" id="{4B47EA30-6100-76E9-C768-CA2E0B4459B4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9DFB86DE-4F1C-9EED-8547-BD141EA24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8BCD8E2A-2145-5D06-60AB-87D5DD87FC1A}"/>
              </a:ext>
            </a:extLst>
          </p:cNvPr>
          <p:cNvSpPr txBox="1"/>
          <p:nvPr/>
        </p:nvSpPr>
        <p:spPr>
          <a:xfrm>
            <a:off x="150829" y="1168978"/>
            <a:ext cx="4355183" cy="52181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Especializada de Refugios y Atención a la Violencia de Género y casos emergentes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tiene por objetivo facilitar servicios integrales para el acompañamiento psicológico, jurídico y de trabajo social 24/7, así como generar espacios para el desarrollo humano sostenible con perspectiva de género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kumimoji="0" lang="es-ES_tradnl" sz="105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2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75 % de   Servicios de atención a casos emergentes de violencia contra la mujer  Realizados con 6 servicios de los 8  programados. Hay que considerar que este es un servicio que requiere de cumplir ciertas características de emergencia para ser considerado. </a:t>
            </a:r>
            <a:endParaRPr lang="es-ES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2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2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2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37.50 % de Servicios de atención a casos emergentes de violencia contra la mujer del 100% con lo programado que es de 32. Hay que considerar que este es un servicio que requiere de cumplir ciertas características de emergencia para ser considerado.</a:t>
            </a:r>
            <a:endParaRPr kumimoji="0" lang="es-ES_tradnl" sz="12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a16="http://schemas.microsoft.com/office/drawing/2014/main" id="{6D69AA36-8727-6055-2D37-313C906DA7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26509629"/>
              </p:ext>
            </p:extLst>
          </p:nvPr>
        </p:nvGraphicFramePr>
        <p:xfrm>
          <a:off x="5118755" y="557784"/>
          <a:ext cx="6583952" cy="5739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40759536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46188992-FF89-41E3-4D54-4AA547D58E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7250417"/>
              </p:ext>
            </p:extLst>
          </p:nvPr>
        </p:nvGraphicFramePr>
        <p:xfrm>
          <a:off x="744926" y="643466"/>
          <a:ext cx="11142273" cy="5571069"/>
        </p:xfrm>
        <a:graphic>
          <a:graphicData uri="http://schemas.openxmlformats.org/drawingml/2006/table">
            <a:tbl>
              <a:tblPr firstRow="1" firstCol="1" bandRow="1"/>
              <a:tblGrid>
                <a:gridCol w="7441458">
                  <a:extLst>
                    <a:ext uri="{9D8B030D-6E8A-4147-A177-3AD203B41FA5}">
                      <a16:colId xmlns:a16="http://schemas.microsoft.com/office/drawing/2014/main" val="2874248988"/>
                    </a:ext>
                  </a:extLst>
                </a:gridCol>
                <a:gridCol w="1368155">
                  <a:extLst>
                    <a:ext uri="{9D8B030D-6E8A-4147-A177-3AD203B41FA5}">
                      <a16:colId xmlns:a16="http://schemas.microsoft.com/office/drawing/2014/main" val="1808357632"/>
                    </a:ext>
                  </a:extLst>
                </a:gridCol>
                <a:gridCol w="1166330">
                  <a:extLst>
                    <a:ext uri="{9D8B030D-6E8A-4147-A177-3AD203B41FA5}">
                      <a16:colId xmlns:a16="http://schemas.microsoft.com/office/drawing/2014/main" val="644395574"/>
                    </a:ext>
                  </a:extLst>
                </a:gridCol>
                <a:gridCol w="1166330">
                  <a:extLst>
                    <a:ext uri="{9D8B030D-6E8A-4147-A177-3AD203B41FA5}">
                      <a16:colId xmlns:a16="http://schemas.microsoft.com/office/drawing/2014/main" val="551296930"/>
                    </a:ext>
                  </a:extLst>
                </a:gridCol>
              </a:tblGrid>
              <a:tr h="10551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Actividad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Programado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 el trimestre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Realizado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Beneficiarios</a:t>
                      </a: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1613086"/>
                  </a:ext>
                </a:extLst>
              </a:tr>
              <a:tr h="726582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Coordinar servicios de contención psicológica en crisis y atención jurídica, brindándolos con trato digno, calidad y calidez en la atención.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 mujeres</a:t>
                      </a: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843905"/>
                  </a:ext>
                </a:extLst>
              </a:tr>
              <a:tr h="1692357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Coordinar y en su caso canalizar a las dependencias gubernamentales para cumplir con las necesidades y demandas de las mujeres en situación de violencia de género y casos emergentes, con el fin de otorgarles atención integral, duradera y efectiva en todos los ámbitos de su vida.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 mujeres</a:t>
                      </a: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068797"/>
                  </a:ext>
                </a:extLst>
              </a:tr>
              <a:tr h="1370431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Coordinar y en su caso canalizar a las mujeres en situación de violencia emergentes con sus redes de apoyo dentro de la republica Mexicana, con el fin de otorgarles atención integral, duradera y efectiva en todos los ámbitos de su vida.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 mujeres</a:t>
                      </a: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617115"/>
                  </a:ext>
                </a:extLst>
              </a:tr>
              <a:tr h="726582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Servicios de atención en la Casa de Asistencia Temporal para Mujeres “Christine de Pizán”  (CAT).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s-MX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025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167586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E9F9F6-609E-98C4-462B-B8D327E5B4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Gráfico 5">
            <a:extLst>
              <a:ext uri="{FF2B5EF4-FFF2-40B4-BE49-F238E27FC236}">
                <a16:creationId xmlns:a16="http://schemas.microsoft.com/office/drawing/2014/main" id="{E242874F-64FE-439B-B095-264D3DC1289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55279240"/>
              </p:ext>
            </p:extLst>
          </p:nvPr>
        </p:nvGraphicFramePr>
        <p:xfrm>
          <a:off x="5078627" y="593125"/>
          <a:ext cx="6697361" cy="57423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ADFE540C-8B9B-995A-C325-8FB0A97C12D1}"/>
              </a:ext>
            </a:extLst>
          </p:cNvPr>
          <p:cNvSpPr txBox="1"/>
          <p:nvPr/>
        </p:nvSpPr>
        <p:spPr>
          <a:xfrm>
            <a:off x="489294" y="1168978"/>
            <a:ext cx="3665548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  <a:r>
              <a:rPr lang="es-ES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Unidad de Seguimiento, Prevención y Atención a Víctimas Indirectas de la Violencia Contra la Mujer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tiene por objetivo facilitar servicios integrales para el acompañamiento psicológico, jurídico y de trabajo social 24/7.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99.96 % de  Servicios de seguimiento, prevención y atención a victimas indirectas de violencia contra la mujer.  Realizados con 5013 seguimientos de las 5015  programadas. </a:t>
            </a: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49.98 % de Servicios de seguimiento, prevención y atención a victimas indirectas de violencia contra la mujer del 100% con lo programado que es de 20,060.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087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6B927F8-460D-17BE-7689-9A3126D01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a 1">
            <a:extLst>
              <a:ext uri="{FF2B5EF4-FFF2-40B4-BE49-F238E27FC236}">
                <a16:creationId xmlns:a16="http://schemas.microsoft.com/office/drawing/2014/main" id="{3B981F42-D1FF-4F65-9294-1142A8FD7A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1456186"/>
              </p:ext>
            </p:extLst>
          </p:nvPr>
        </p:nvGraphicFramePr>
        <p:xfrm>
          <a:off x="744926" y="643466"/>
          <a:ext cx="11142273" cy="5746008"/>
        </p:xfrm>
        <a:graphic>
          <a:graphicData uri="http://schemas.openxmlformats.org/drawingml/2006/table">
            <a:tbl>
              <a:tblPr firstRow="1" firstCol="1" bandRow="1"/>
              <a:tblGrid>
                <a:gridCol w="7441458">
                  <a:extLst>
                    <a:ext uri="{9D8B030D-6E8A-4147-A177-3AD203B41FA5}">
                      <a16:colId xmlns:a16="http://schemas.microsoft.com/office/drawing/2014/main" val="2874248988"/>
                    </a:ext>
                  </a:extLst>
                </a:gridCol>
                <a:gridCol w="1368155">
                  <a:extLst>
                    <a:ext uri="{9D8B030D-6E8A-4147-A177-3AD203B41FA5}">
                      <a16:colId xmlns:a16="http://schemas.microsoft.com/office/drawing/2014/main" val="1808357632"/>
                    </a:ext>
                  </a:extLst>
                </a:gridCol>
                <a:gridCol w="1166330">
                  <a:extLst>
                    <a:ext uri="{9D8B030D-6E8A-4147-A177-3AD203B41FA5}">
                      <a16:colId xmlns:a16="http://schemas.microsoft.com/office/drawing/2014/main" val="644395574"/>
                    </a:ext>
                  </a:extLst>
                </a:gridCol>
                <a:gridCol w="1166330">
                  <a:extLst>
                    <a:ext uri="{9D8B030D-6E8A-4147-A177-3AD203B41FA5}">
                      <a16:colId xmlns:a16="http://schemas.microsoft.com/office/drawing/2014/main" val="551296930"/>
                    </a:ext>
                  </a:extLst>
                </a:gridCol>
              </a:tblGrid>
              <a:tr h="1055117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Actividad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Programado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En el trimestre</a:t>
                      </a:r>
                      <a:endParaRPr lang="es-MX" sz="24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Realizado</a:t>
                      </a:r>
                      <a:endParaRPr lang="es-MX" sz="24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Beneficiarios</a:t>
                      </a: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1613086"/>
                  </a:ext>
                </a:extLst>
              </a:tr>
              <a:tr h="726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dirty="0">
                          <a:effectLst/>
                        </a:rPr>
                        <a:t>Servicios de seguimiento y acompañamiento a víctimas indirectas de feminicidios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1" marR="37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MX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s-MX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4843905"/>
                  </a:ext>
                </a:extLst>
              </a:tr>
              <a:tr h="1692357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>
                          <a:effectLst/>
                        </a:rPr>
                        <a:t>Brindar seguimiento a la atención inicial, durante y posterior al cierre del servicio de atención jurídica a mujeres, adolescentes y niñas.</a:t>
                      </a:r>
                      <a:endParaRPr lang="es-MX" sz="14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1" marR="37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es-MX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es-MX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Seguimiento a 1900 atenciones</a:t>
                      </a: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4068797"/>
                  </a:ext>
                </a:extLst>
              </a:tr>
              <a:tr h="137043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dirty="0">
                          <a:effectLst/>
                        </a:rPr>
                        <a:t>Brindar seguimiento a la atención inicial, durante y posterior al cierre del servicio de atención médica a mujeres, adolescentes y niñas.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1" marR="37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es-MX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1230</a:t>
                      </a:r>
                      <a:endParaRPr lang="es-MX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Seguimiento a 1230 atenciones</a:t>
                      </a: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617115"/>
                  </a:ext>
                </a:extLst>
              </a:tr>
              <a:tr h="72658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400" dirty="0">
                          <a:effectLst/>
                        </a:rPr>
                        <a:t>Brindar seguimiento a la atención inicial, durante y posterior al cierre del servicio de atención psicológica a mujeres, adolescentes y niñas.</a:t>
                      </a:r>
                      <a:endParaRPr lang="es-MX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31" marR="37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1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es-MX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1900</a:t>
                      </a:r>
                      <a:endParaRPr lang="es-MX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MX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Seguimiento a 1900 atenciones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endParaRPr lang="es-MX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79769" marR="79769" marT="17093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902558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974990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2820686" y="600415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EC5D9FE4-D016-C5BA-5FDB-1CB47AD3CA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999" y="1047271"/>
            <a:ext cx="5846062" cy="4763457"/>
          </a:xfrm>
          <a:prstGeom prst="rect">
            <a:avLst/>
          </a:prstGeom>
        </p:spPr>
      </p:pic>
      <p:cxnSp>
        <p:nvCxnSpPr>
          <p:cNvPr id="9" name="Conector recto 8">
            <a:extLst>
              <a:ext uri="{FF2B5EF4-FFF2-40B4-BE49-F238E27FC236}">
                <a16:creationId xmlns:a16="http://schemas.microsoft.com/office/drawing/2014/main" id="{C15226A5-EBBB-2419-D0A6-E197942E44F6}"/>
              </a:ext>
            </a:extLst>
          </p:cNvPr>
          <p:cNvCxnSpPr>
            <a:cxnSpLocks/>
          </p:cNvCxnSpPr>
          <p:nvPr/>
        </p:nvCxnSpPr>
        <p:spPr>
          <a:xfrm>
            <a:off x="5722385" y="1316606"/>
            <a:ext cx="0" cy="4224786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pic>
        <p:nvPicPr>
          <p:cNvPr id="20482" name="Picture 2">
            <a:extLst>
              <a:ext uri="{FF2B5EF4-FFF2-40B4-BE49-F238E27FC236}">
                <a16:creationId xmlns:a16="http://schemas.microsoft.com/office/drawing/2014/main" id="{54FA6980-8324-43A0-9D1B-D49F0D8D39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07427"/>
            <a:ext cx="5217993" cy="404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626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192506" y="1082040"/>
            <a:ext cx="4141988" cy="548748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Administrativa y de Gestión de Recursos</a:t>
            </a: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Supervisar que la administración de recursos humanos, financieros, informáticos, materiales asignados a las Áreas y Unidades Administrativas del Instituto.</a:t>
            </a: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70% de gestiones del presupuesto y  rendición de cuentas ante los entes fiscalizadores Realizados con 14 gestiones de las 20 programadas.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4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4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36.84% de  gestiones del presupuesto y  rendición de cuentas del 100% con lo programado que es de 38.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5" name="object 17">
            <a:extLst>
              <a:ext uri="{FF2B5EF4-FFF2-40B4-BE49-F238E27FC236}">
                <a16:creationId xmlns:a16="http://schemas.microsoft.com/office/drawing/2014/main" id="{492FF21D-7E33-D0CD-89B1-9E4743C94E3D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19F3A52E-675B-7E81-07A4-8A2184BE8C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4" name="Gráfico 3">
            <a:extLst>
              <a:ext uri="{FF2B5EF4-FFF2-40B4-BE49-F238E27FC236}">
                <a16:creationId xmlns:a16="http://schemas.microsoft.com/office/drawing/2014/main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95051334"/>
              </p:ext>
            </p:extLst>
          </p:nvPr>
        </p:nvGraphicFramePr>
        <p:xfrm>
          <a:off x="5366860" y="898507"/>
          <a:ext cx="6070760" cy="52912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2924727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115503" y="713463"/>
            <a:ext cx="4475748" cy="614453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endParaRPr kumimoji="0" lang="es-ES" sz="1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Administrativa y de Gestión de Recursos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r>
              <a:rPr lang="es-MX" sz="1100" dirty="0">
                <a:latin typeface="Century Gothic" panose="020B0502020202020204" pitchFamily="34" charset="0"/>
              </a:rPr>
              <a:t>Actividades:</a:t>
            </a: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ES" sz="1100" b="1" dirty="0">
                <a:latin typeface="Century Gothic" panose="020B0502020202020204" pitchFamily="34" charset="0"/>
              </a:rPr>
              <a:t> </a:t>
            </a:r>
            <a:r>
              <a:rPr lang="es-ES" sz="1100" dirty="0">
                <a:latin typeface="Century Gothic" panose="020B0502020202020204" pitchFamily="34" charset="0"/>
              </a:rPr>
              <a:t>cargas del Avance de Gestión Financiera y Presupuestal.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</a:t>
            </a:r>
            <a:r>
              <a:rPr lang="es-MX" sz="1100" b="1" dirty="0">
                <a:latin typeface="Century Gothic" panose="020B0502020202020204" pitchFamily="34" charset="0"/>
              </a:rPr>
              <a:t>100%. 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ES" sz="1100" dirty="0">
                <a:latin typeface="Century Gothic" panose="020B0502020202020204" pitchFamily="34" charset="0"/>
              </a:rPr>
              <a:t>mantenimientos de los equipos de cómputo, líneas telefónicas y la red informática de voz y datos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MX" sz="1100" dirty="0">
                <a:latin typeface="Century Gothic" panose="020B0502020202020204" pitchFamily="34" charset="0"/>
              </a:rPr>
              <a:t>cargas para </a:t>
            </a:r>
            <a:r>
              <a:rPr lang="es-ES" sz="1100" dirty="0">
                <a:latin typeface="Century Gothic" panose="020B0502020202020204" pitchFamily="34" charset="0"/>
              </a:rPr>
              <a:t>alimentar el Sistema de Evaluaciones de la Armonización Contable (SEVAC)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MX" sz="1100" dirty="0">
                <a:latin typeface="Century Gothic" panose="020B0502020202020204" pitchFamily="34" charset="0"/>
              </a:rPr>
              <a:t>cargas para </a:t>
            </a:r>
            <a:r>
              <a:rPr lang="es-ES" sz="1100" dirty="0">
                <a:latin typeface="Century Gothic" panose="020B0502020202020204" pitchFamily="34" charset="0"/>
              </a:rPr>
              <a:t>alimentar el  al Sistema Nacional de Transparencia</a:t>
            </a:r>
            <a:r>
              <a:rPr lang="es-MX" sz="1100" dirty="0">
                <a:latin typeface="Century Gothic" panose="020B0502020202020204" pitchFamily="34" charset="0"/>
              </a:rPr>
              <a:t>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r>
              <a:rPr lang="es-MX" sz="1100" dirty="0">
                <a:latin typeface="Century Gothic" panose="020B0502020202020204" pitchFamily="34" charset="0"/>
              </a:rPr>
              <a:t>Se realizaron </a:t>
            </a:r>
            <a:r>
              <a:rPr lang="es-MX" sz="1100" b="1" dirty="0">
                <a:latin typeface="Century Gothic" panose="020B0502020202020204" pitchFamily="34" charset="0"/>
              </a:rPr>
              <a:t>1 </a:t>
            </a:r>
            <a:r>
              <a:rPr lang="es-MX" sz="1100" dirty="0">
                <a:latin typeface="Century Gothic" panose="020B0502020202020204" pitchFamily="34" charset="0"/>
              </a:rPr>
              <a:t>publicaciones de Estados Financieros y Presupuestales, generando un avance trimestral del  </a:t>
            </a:r>
            <a:r>
              <a:rPr lang="es-MX" sz="1100" b="1" dirty="0">
                <a:latin typeface="Century Gothic" panose="020B0502020202020204" pitchFamily="34" charset="0"/>
              </a:rPr>
              <a:t>100%. </a:t>
            </a: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buClr>
                <a:srgbClr val="D54022"/>
              </a:buClr>
              <a:buSzPct val="150000"/>
              <a:defRPr/>
            </a:pPr>
            <a:endParaRPr lang="es-MX" sz="1100" b="1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algn="just">
              <a:spcAft>
                <a:spcPts val="375"/>
              </a:spcAft>
              <a:defRPr/>
            </a:pPr>
            <a:endParaRPr lang="es-MX" sz="1100" dirty="0"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1360299C-7D85-0E5B-CDA5-AFD389093F0B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2C6877F-9965-DB89-9B7D-090F34CC56E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400-000003000000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37799059"/>
              </p:ext>
            </p:extLst>
          </p:nvPr>
        </p:nvGraphicFramePr>
        <p:xfrm>
          <a:off x="5456016" y="791858"/>
          <a:ext cx="6081909" cy="53372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750309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754380" y="557784"/>
            <a:ext cx="340046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0" y="971609"/>
            <a:ext cx="4671178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150000"/>
              </a:lnSpc>
              <a:spcAft>
                <a:spcPts val="600"/>
              </a:spcAft>
              <a:defRPr/>
            </a:pPr>
            <a:r>
              <a:rPr kumimoji="0" lang="es-ES" sz="1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 </a:t>
            </a:r>
          </a:p>
          <a:p>
            <a:pPr lvl="0" algn="ctr">
              <a:lnSpc>
                <a:spcPct val="150000"/>
              </a:lnSpc>
              <a:spcAft>
                <a:spcPts val="600"/>
              </a:spcAft>
              <a:defRPr/>
            </a:pPr>
            <a:r>
              <a:rPr lang="es-MX" sz="1400" b="1" dirty="0">
                <a:solidFill>
                  <a:prstClr val="black"/>
                </a:solidFill>
                <a:latin typeface="Century Gothic" panose="020B0502020202020204" pitchFamily="34" charset="0"/>
              </a:rPr>
              <a:t>Coordinación de Perspectiva de Género</a:t>
            </a:r>
            <a:endParaRPr kumimoji="0" lang="es-ES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s-MX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Promover la cultura de la no violencia, la no discriminación contra las mujeres y de la equidad de género para el fortalecimiento de la democracia y la incorporación de las mujeres al desarrollo del Municipio</a:t>
            </a:r>
            <a:endParaRPr kumimoji="0" lang="es-ES_tradnl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capacitaciones, acompañamientos y canalizaciones atendidas en temas de sensibilización y transversalización de perspectiva de género Realizados con 231 capacitaciones de las 231 programadas. </a:t>
            </a: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endParaRPr lang="es-ES" sz="11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150000"/>
              </a:lnSpc>
              <a:spcAft>
                <a:spcPts val="600"/>
              </a:spcAft>
              <a:defRPr/>
            </a:pPr>
            <a:r>
              <a:rPr lang="es-ES" sz="11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1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53.85 % de capacitaciones, acompañamientos y canalizaciones atendidas  del 100% con lo programado que es de 858. </a:t>
            </a:r>
            <a:endParaRPr kumimoji="0" lang="es-ES_tradnl" sz="11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046EAA35-FF14-581B-6F1F-8BA2D719B3D2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1474BE6-AB60-3E53-C60C-CE7D0B1E41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5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4064918"/>
              </p:ext>
            </p:extLst>
          </p:nvPr>
        </p:nvGraphicFramePr>
        <p:xfrm>
          <a:off x="5106828" y="711557"/>
          <a:ext cx="6520490" cy="5478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0129995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C5A204DA-F49E-A401-3EF5-6765CCB2998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0929263"/>
              </p:ext>
            </p:extLst>
          </p:nvPr>
        </p:nvGraphicFramePr>
        <p:xfrm>
          <a:off x="1614105" y="262871"/>
          <a:ext cx="8963789" cy="6342756"/>
        </p:xfrm>
        <a:graphic>
          <a:graphicData uri="http://schemas.openxmlformats.org/drawingml/2006/table">
            <a:tbl>
              <a:tblPr firstRow="1" firstCol="1" bandRow="1"/>
              <a:tblGrid>
                <a:gridCol w="5788990">
                  <a:extLst>
                    <a:ext uri="{9D8B030D-6E8A-4147-A177-3AD203B41FA5}">
                      <a16:colId xmlns:a16="http://schemas.microsoft.com/office/drawing/2014/main" val="181660149"/>
                    </a:ext>
                  </a:extLst>
                </a:gridCol>
                <a:gridCol w="799346">
                  <a:extLst>
                    <a:ext uri="{9D8B030D-6E8A-4147-A177-3AD203B41FA5}">
                      <a16:colId xmlns:a16="http://schemas.microsoft.com/office/drawing/2014/main" val="3846182006"/>
                    </a:ext>
                  </a:extLst>
                </a:gridCol>
                <a:gridCol w="924339">
                  <a:extLst>
                    <a:ext uri="{9D8B030D-6E8A-4147-A177-3AD203B41FA5}">
                      <a16:colId xmlns:a16="http://schemas.microsoft.com/office/drawing/2014/main" val="1075695965"/>
                    </a:ext>
                  </a:extLst>
                </a:gridCol>
                <a:gridCol w="1451114">
                  <a:extLst>
                    <a:ext uri="{9D8B030D-6E8A-4147-A177-3AD203B41FA5}">
                      <a16:colId xmlns:a16="http://schemas.microsoft.com/office/drawing/2014/main" val="2520131624"/>
                    </a:ext>
                  </a:extLst>
                </a:gridCol>
              </a:tblGrid>
              <a:tr h="454938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3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Actividad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Programado en el trimestre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Realizado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Número de Beneficiarios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4309637"/>
                  </a:ext>
                </a:extLst>
              </a:tr>
              <a:tr h="524810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Procurar y evaluar la aplicación de la NOM 046-SSA2-2005 en los casos violencia familiar, sexual y contra las mujeres, a través de difusión y capacitación.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426 personas beneficiadas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256 mujeres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170 hombres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30075"/>
                  </a:ext>
                </a:extLst>
              </a:tr>
              <a:tr h="363676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Promoción de la erradicación de las diferentes violencias a través de campañas virtuales.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168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Se tiene un alcance por publicación de 70 personas, lo que representa un alcance promedio por timestre de 11,760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130943"/>
                  </a:ext>
                </a:extLst>
              </a:tr>
              <a:tr h="685942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Realizar capacitaciones en torno a estrategias de prevención primaria, secundaria y terciaria en atención a mujeres, adolescencias y niñez en situación de vulnerabilidad, así como sensibilización en materia de violencia de género a servidoras y servidores públicos.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1,575 funcionarios y funcionarias capacitadas (os)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950 mujeres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625 hombres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26750511"/>
                  </a:ext>
                </a:extLst>
              </a:tr>
              <a:tr h="363676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Realización de  eventos  académicos dirigidos a estudiantes  en temas de: Feminismo, Perspectiva de Género, Violencia de Género y Cultura de Paz.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760 alumnas y alumnos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390 mujeres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370 hombres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1795959"/>
                  </a:ext>
                </a:extLst>
              </a:tr>
              <a:tr h="847076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Realizar capacitaciones en temas de sensibilización, orientación intersectorial en materia de violencia de género, empoderamiento y derechos sexuales y reproductivos, por medio de distintos medios y canales de difusión e información a diversos sectores tanto público como privado de la ciudadanía en general.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540 personas beneficiadas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350 mujeres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190 hombres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8163829"/>
                  </a:ext>
                </a:extLst>
              </a:tr>
              <a:tr h="363676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Realización de  capacitaciones de prevención de la explotación infantil y delito de trata de niñas y mujeres adolescentes.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320 beneficiarias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200 mujeres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120 hombres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43085638"/>
                  </a:ext>
                </a:extLst>
              </a:tr>
              <a:tr h="363676">
                <a:tc>
                  <a:txBody>
                    <a:bodyPr/>
                    <a:lstStyle/>
                    <a:p>
                      <a:pPr algn="just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Realización de  capacitaciones sobre masculinidades con perspectiva de género.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1600" b="0" i="0" u="none" strike="noStrike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es-MX" sz="1600" b="0" i="0" u="none" strike="noStrike" dirty="0">
                        <a:effectLst/>
                        <a:latin typeface="Arial" panose="020B0604020202020204" pitchFamily="34" charset="0"/>
                      </a:endParaRP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450 beneficiarios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250 hombres</a:t>
                      </a:r>
                    </a:p>
                    <a:p>
                      <a:pPr algn="ctr" fontAlgn="ctr">
                        <a:lnSpc>
                          <a:spcPct val="107000"/>
                        </a:lnSpc>
                        <a:spcAft>
                          <a:spcPts val="800"/>
                        </a:spcAft>
                        <a:buNone/>
                      </a:pPr>
                      <a:r>
                        <a:rPr lang="es-MX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Times New Roman" panose="02020603050405020304" pitchFamily="18" charset="0"/>
                        </a:rPr>
                        <a:t>200 mujeres</a:t>
                      </a:r>
                    </a:p>
                  </a:txBody>
                  <a:tcPr marL="39927" marR="39927" marT="8556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F0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3051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94675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2048487" y="136746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Coordinación de Perspectiva de Género 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4DE272FA-E777-C227-288B-DEE690C09E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2050" name="Picture 2">
            <a:extLst>
              <a:ext uri="{FF2B5EF4-FFF2-40B4-BE49-F238E27FC236}">
                <a16:creationId xmlns:a16="http://schemas.microsoft.com/office/drawing/2014/main" id="{EB907AF0-7D1B-5258-05C8-5A94A60F7D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479" y="1568868"/>
            <a:ext cx="2570921" cy="19281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9F712116-412E-6CD2-706D-B4E6B52069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5752" y="1568868"/>
            <a:ext cx="2640496" cy="1980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>
            <a:extLst>
              <a:ext uri="{FF2B5EF4-FFF2-40B4-BE49-F238E27FC236}">
                <a16:creationId xmlns:a16="http://schemas.microsoft.com/office/drawing/2014/main" id="{C04D140A-F797-5C61-A495-6DC32364F5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1602" y="1542776"/>
            <a:ext cx="2640497" cy="1980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>
            <a:extLst>
              <a:ext uri="{FF2B5EF4-FFF2-40B4-BE49-F238E27FC236}">
                <a16:creationId xmlns:a16="http://schemas.microsoft.com/office/drawing/2014/main" id="{8A5253CA-FFBB-1D77-0AAF-F6FCF53CE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025" y="3927721"/>
            <a:ext cx="3356113" cy="251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>
            <a:extLst>
              <a:ext uri="{FF2B5EF4-FFF2-40B4-BE49-F238E27FC236}">
                <a16:creationId xmlns:a16="http://schemas.microsoft.com/office/drawing/2014/main" id="{F8A83390-6244-E93C-9E6A-50A5A5D281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0222" y="3917533"/>
            <a:ext cx="3356114" cy="252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92921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4FDCF5-5170-C0BC-82F0-DAFD7B7A1F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:a16="http://schemas.microsoft.com/office/drawing/2014/main" id="{23D7BA22-1B53-1563-590D-50CC034AF931}"/>
              </a:ext>
            </a:extLst>
          </p:cNvPr>
          <p:cNvSpPr/>
          <p:nvPr/>
        </p:nvSpPr>
        <p:spPr>
          <a:xfrm>
            <a:off x="2048487" y="136746"/>
            <a:ext cx="836091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Evidencias Fotográficas </a:t>
            </a:r>
            <a:r>
              <a:rPr lang="es-MX" sz="3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Coordinación de Perspectiva de Género </a:t>
            </a:r>
            <a:endParaRPr lang="es-ES" sz="3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F30EF47-65A6-C908-C6EC-DEC44B1FFE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538" y="1308818"/>
            <a:ext cx="11827265" cy="103641"/>
          </a:xfrm>
          <a:prstGeom prst="rect">
            <a:avLst/>
          </a:prstGeom>
        </p:spPr>
      </p:pic>
      <p:pic>
        <p:nvPicPr>
          <p:cNvPr id="2" name="Imagen 1">
            <a:extLst>
              <a:ext uri="{FF2B5EF4-FFF2-40B4-BE49-F238E27FC236}">
                <a16:creationId xmlns:a16="http://schemas.microsoft.com/office/drawing/2014/main" id="{FE75BB7D-8248-E04F-2950-82505C00D6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70685"/>
            <a:ext cx="1542602" cy="1256935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D778E623-CB09-B53B-6644-43FBBB1CB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839" y="2870224"/>
            <a:ext cx="2572250" cy="1929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629834D1-A1FE-554B-9821-30DE165C9A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626" y="2870224"/>
            <a:ext cx="3985591" cy="22408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>
            <a:extLst>
              <a:ext uri="{FF2B5EF4-FFF2-40B4-BE49-F238E27FC236}">
                <a16:creationId xmlns:a16="http://schemas.microsoft.com/office/drawing/2014/main" id="{55B40B9F-52D9-5155-B8D5-9B3D003F9EC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9754" y="2870224"/>
            <a:ext cx="2849881" cy="2137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7198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98414E5F-A9AD-C147-90E3-21EDDF37EFFC}"/>
              </a:ext>
            </a:extLst>
          </p:cNvPr>
          <p:cNvSpPr txBox="1"/>
          <p:nvPr/>
        </p:nvSpPr>
        <p:spPr>
          <a:xfrm>
            <a:off x="179109" y="557783"/>
            <a:ext cx="3975733" cy="59467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15913EDA-2AAA-4CF9-A6EB-27A5ACBAC506}"/>
              </a:ext>
            </a:extLst>
          </p:cNvPr>
          <p:cNvSpPr txBox="1"/>
          <p:nvPr/>
        </p:nvSpPr>
        <p:spPr>
          <a:xfrm>
            <a:off x="403662" y="832797"/>
            <a:ext cx="3801352" cy="52181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NIVEL COMPONENTE</a:t>
            </a:r>
          </a:p>
          <a:p>
            <a:pPr lvl="0" algn="ctr">
              <a:lnSpc>
                <a:spcPct val="90000"/>
              </a:lnSpc>
              <a:spcAft>
                <a:spcPts val="600"/>
              </a:spcAft>
              <a:defRPr/>
            </a:pPr>
            <a:r>
              <a:rPr kumimoji="0" lang="es-ES_tradnl" sz="11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 panose="020B0502020202020204" pitchFamily="34" charset="0"/>
              </a:rPr>
              <a:t>UNIDAD ESPECIALIZADA EN ATENCIÓN PSICOLÓGICA Y DE SALUD INTEGRAL DE LA MUJER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MX" sz="16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MX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Dar el servicio de consulta médica y psicológica gratuita.</a:t>
            </a:r>
            <a:endParaRPr lang="es-ES_tradnl" sz="1600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es-ES_tradnl" sz="11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Trimestral: </a:t>
            </a:r>
            <a:r>
              <a:rPr lang="es-E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Se tuvo un avance del 100 % de servicios Integrales de Salud  para la mujer Realizados con 5214 servicios integrales de salud de los 5214 programados.</a:t>
            </a: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6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endParaRPr lang="es-ES" sz="1600" b="1" dirty="0">
              <a:solidFill>
                <a:prstClr val="black"/>
              </a:solidFill>
              <a:latin typeface="Century Gothic" panose="020B0502020202020204" pitchFamily="34" charset="0"/>
            </a:endParaRPr>
          </a:p>
          <a:p>
            <a:pPr lvl="0" algn="just">
              <a:lnSpc>
                <a:spcPct val="90000"/>
              </a:lnSpc>
              <a:spcAft>
                <a:spcPts val="600"/>
              </a:spcAft>
              <a:defRPr/>
            </a:pPr>
            <a:r>
              <a:rPr lang="es-ES" sz="1600" b="1" dirty="0">
                <a:solidFill>
                  <a:prstClr val="black"/>
                </a:solidFill>
                <a:latin typeface="Century Gothic" panose="020B0502020202020204" pitchFamily="34" charset="0"/>
              </a:rPr>
              <a:t>Meta Anual: </a:t>
            </a:r>
            <a:r>
              <a:rPr lang="es-ES" sz="1600" dirty="0">
                <a:solidFill>
                  <a:prstClr val="black"/>
                </a:solidFill>
                <a:latin typeface="Century Gothic" panose="020B0502020202020204" pitchFamily="34" charset="0"/>
              </a:rPr>
              <a:t>Se logró un avance anual del 50% de servicios Integrales de Salud del 100% con lo programado que es de 20856. </a:t>
            </a:r>
            <a:endParaRPr kumimoji="0" lang="es-ES_tradnl" sz="1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 pitchFamily="34" charset="0"/>
            </a:endParaRPr>
          </a:p>
        </p:txBody>
      </p:sp>
      <p:sp>
        <p:nvSpPr>
          <p:cNvPr id="4" name="object 17">
            <a:extLst>
              <a:ext uri="{FF2B5EF4-FFF2-40B4-BE49-F238E27FC236}">
                <a16:creationId xmlns:a16="http://schemas.microsoft.com/office/drawing/2014/main" id="{C29D9901-9C07-3555-3417-5EC7D635A62E}"/>
              </a:ext>
            </a:extLst>
          </p:cNvPr>
          <p:cNvSpPr/>
          <p:nvPr/>
        </p:nvSpPr>
        <p:spPr>
          <a:xfrm>
            <a:off x="9354511" y="6189785"/>
            <a:ext cx="2398328" cy="820139"/>
          </a:xfrm>
          <a:custGeom>
            <a:avLst/>
            <a:gdLst/>
            <a:ahLst/>
            <a:cxnLst/>
            <a:rect l="l" t="t" r="r" b="b"/>
            <a:pathLst>
              <a:path w="3050120" h="1024902">
                <a:moveTo>
                  <a:pt x="3050120" y="485787"/>
                </a:moveTo>
                <a:lnTo>
                  <a:pt x="3048510" y="445944"/>
                </a:lnTo>
                <a:lnTo>
                  <a:pt x="3043762" y="406988"/>
                </a:lnTo>
                <a:lnTo>
                  <a:pt x="3036003" y="369044"/>
                </a:lnTo>
                <a:lnTo>
                  <a:pt x="3025355" y="332238"/>
                </a:lnTo>
                <a:lnTo>
                  <a:pt x="2995899" y="262537"/>
                </a:lnTo>
                <a:lnTo>
                  <a:pt x="2956394" y="198884"/>
                </a:lnTo>
                <a:lnTo>
                  <a:pt x="2907839" y="142281"/>
                </a:lnTo>
                <a:lnTo>
                  <a:pt x="2851236" y="93726"/>
                </a:lnTo>
                <a:lnTo>
                  <a:pt x="2787583" y="54221"/>
                </a:lnTo>
                <a:lnTo>
                  <a:pt x="2717882" y="24765"/>
                </a:lnTo>
                <a:lnTo>
                  <a:pt x="2681075" y="14117"/>
                </a:lnTo>
                <a:lnTo>
                  <a:pt x="2643132" y="6357"/>
                </a:lnTo>
                <a:lnTo>
                  <a:pt x="2604176" y="1610"/>
                </a:lnTo>
                <a:lnTo>
                  <a:pt x="2564333" y="0"/>
                </a:lnTo>
                <a:lnTo>
                  <a:pt x="707021" y="0"/>
                </a:lnTo>
                <a:lnTo>
                  <a:pt x="629079" y="1510"/>
                </a:lnTo>
                <a:lnTo>
                  <a:pt x="556519" y="6034"/>
                </a:lnTo>
                <a:lnTo>
                  <a:pt x="489190" y="13563"/>
                </a:lnTo>
                <a:lnTo>
                  <a:pt x="426944" y="24087"/>
                </a:lnTo>
                <a:lnTo>
                  <a:pt x="369630" y="37597"/>
                </a:lnTo>
                <a:lnTo>
                  <a:pt x="317098" y="54082"/>
                </a:lnTo>
                <a:lnTo>
                  <a:pt x="269199" y="73535"/>
                </a:lnTo>
                <a:lnTo>
                  <a:pt x="225784" y="95944"/>
                </a:lnTo>
                <a:lnTo>
                  <a:pt x="186702" y="121301"/>
                </a:lnTo>
                <a:lnTo>
                  <a:pt x="151804" y="149596"/>
                </a:lnTo>
                <a:lnTo>
                  <a:pt x="120940" y="180820"/>
                </a:lnTo>
                <a:lnTo>
                  <a:pt x="93961" y="214962"/>
                </a:lnTo>
                <a:lnTo>
                  <a:pt x="70716" y="252014"/>
                </a:lnTo>
                <a:lnTo>
                  <a:pt x="51056" y="291966"/>
                </a:lnTo>
                <a:lnTo>
                  <a:pt x="34832" y="334809"/>
                </a:lnTo>
                <a:lnTo>
                  <a:pt x="21893" y="380533"/>
                </a:lnTo>
                <a:lnTo>
                  <a:pt x="12090" y="429128"/>
                </a:lnTo>
                <a:lnTo>
                  <a:pt x="5273" y="480586"/>
                </a:lnTo>
                <a:lnTo>
                  <a:pt x="1293" y="534895"/>
                </a:lnTo>
                <a:lnTo>
                  <a:pt x="0" y="592048"/>
                </a:lnTo>
                <a:lnTo>
                  <a:pt x="0" y="854007"/>
                </a:lnTo>
                <a:lnTo>
                  <a:pt x="3050120" y="854007"/>
                </a:lnTo>
                <a:lnTo>
                  <a:pt x="3050120" y="485787"/>
                </a:lnTo>
                <a:close/>
              </a:path>
            </a:pathLst>
          </a:custGeom>
          <a:solidFill>
            <a:srgbClr val="F4F1ED"/>
          </a:solidFill>
        </p:spPr>
        <p:txBody>
          <a:bodyPr wrap="square" lIns="0" tIns="0" rIns="0" bIns="0" rtlCol="0">
            <a:noAutofit/>
          </a:bodyPr>
          <a:lstStyle/>
          <a:p>
            <a:endParaRPr sz="996">
              <a:latin typeface="Century Gothic" panose="020B0502020202020204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B67CFDF4-DDFA-7B43-C54E-BCADC9E04C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69425" y="6404429"/>
            <a:ext cx="1968500" cy="330200"/>
          </a:xfrm>
          <a:prstGeom prst="rect">
            <a:avLst/>
          </a:prstGeom>
        </p:spPr>
      </p:pic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00000000-0008-0000-08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84748550"/>
              </p:ext>
            </p:extLst>
          </p:nvPr>
        </p:nvGraphicFramePr>
        <p:xfrm>
          <a:off x="4769871" y="630461"/>
          <a:ext cx="6982968" cy="55593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35846688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TM10001115[[fn=Paquete]]</Template>
  <TotalTime>23831</TotalTime>
  <Words>2527</Words>
  <Application>Microsoft Macintosh PowerPoint</Application>
  <PresentationFormat>Panorámica</PresentationFormat>
  <Paragraphs>388</Paragraphs>
  <Slides>26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26</vt:i4>
      </vt:variant>
    </vt:vector>
  </HeadingPairs>
  <TitlesOfParts>
    <vt:vector size="32" baseType="lpstr">
      <vt:lpstr>Arial</vt:lpstr>
      <vt:lpstr>Arial Black</vt:lpstr>
      <vt:lpstr>Calibri</vt:lpstr>
      <vt:lpstr>Calibri Light</vt:lpstr>
      <vt:lpstr>Century Gothic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GERARDO FLORES MARCELO</cp:lastModifiedBy>
  <cp:revision>341</cp:revision>
  <cp:lastPrinted>2023-10-17T22:03:50Z</cp:lastPrinted>
  <dcterms:created xsi:type="dcterms:W3CDTF">2021-04-16T16:11:05Z</dcterms:created>
  <dcterms:modified xsi:type="dcterms:W3CDTF">2025-07-28T22:28:36Z</dcterms:modified>
</cp:coreProperties>
</file>